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1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9E1BB-5CC4-4E05-801E-8EF45B42D7F0}" type="datetimeFigureOut">
              <a:rPr lang="en-US" smtClean="0"/>
              <a:pPr/>
              <a:t>1/26/2018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E20F1-880F-4DF5-9BC1-E6F86D355824}" type="slidenum">
              <a:rPr lang="en-US" smtClean="0"/>
              <a:pPr/>
              <a:t>‹#›</a:t>
            </a:fld>
            <a:endParaRPr lang="en-US" dirty="0"/>
          </a:p>
        </p:txBody>
      </p:sp>
    </p:spTree>
    <p:extLst>
      <p:ext uri="{BB962C8B-B14F-4D97-AF65-F5344CB8AC3E}">
        <p14:creationId xmlns:p14="http://schemas.microsoft.com/office/powerpoint/2010/main" val="324182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447D15-0EF7-4A5A-BCD2-B78A1DD3AB62}" type="slidenum">
              <a:rPr lang="en-US"/>
              <a:pPr eaLnBrk="1" hangingPunct="1"/>
              <a:t>1</a:t>
            </a:fld>
            <a:endParaRPr 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4E20F1-880F-4DF5-9BC1-E6F86D355824}"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F3B99-50D7-4281-96E6-FE1DED597C10}"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0284E7-6542-47CB-A7E7-1B12944706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F3B99-50D7-4281-96E6-FE1DED597C10}" type="datetimeFigureOut">
              <a:rPr lang="en-US" smtClean="0"/>
              <a:pPr/>
              <a:t>1/26/2018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284E7-6542-47CB-A7E7-1B12944706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00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
            <a:ext cx="4667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WordArt 3"/>
          <p:cNvSpPr>
            <a:spLocks noChangeArrowheads="1" noChangeShapeType="1" noTextEdit="1"/>
          </p:cNvSpPr>
          <p:nvPr/>
        </p:nvSpPr>
        <p:spPr bwMode="auto">
          <a:xfrm>
            <a:off x="304800" y="2819400"/>
            <a:ext cx="8382000" cy="3505200"/>
          </a:xfrm>
          <a:prstGeom prst="rect">
            <a:avLst/>
          </a:prstGeom>
        </p:spPr>
        <p:txBody>
          <a:bodyPr wrap="none" fromWordArt="1">
            <a:prstTxWarp prst="textCanDown">
              <a:avLst>
                <a:gd name="adj" fmla="val 33333"/>
              </a:avLst>
            </a:prstTxWarp>
            <a:scene3d>
              <a:camera prst="legacyObliqueTopRight"/>
              <a:lightRig rig="legacyFlat3" dir="b"/>
            </a:scene3d>
            <a:sp3d extrusionH="430200" prstMaterial="legacyMatte">
              <a:extrusionClr>
                <a:srgbClr val="FFFF00"/>
              </a:extrusionClr>
            </a:sp3d>
          </a:bodyPr>
          <a:lstStyle/>
          <a:p>
            <a:pPr algn="ctr"/>
            <a:r>
              <a:rPr lang="en-US" sz="3600" kern="10">
                <a:ln w="9525">
                  <a:round/>
                  <a:headEnd/>
                  <a:tailEnd/>
                </a:ln>
                <a:solidFill>
                  <a:srgbClr val="FFFF00"/>
                </a:solidFill>
                <a:latin typeface="Times New Roman"/>
                <a:cs typeface="Times New Roman"/>
              </a:rPr>
              <a:t>BÀI GIẢNG SINH HỌC 9</a:t>
            </a:r>
          </a:p>
        </p:txBody>
      </p:sp>
      <p:pic>
        <p:nvPicPr>
          <p:cNvPr id="2052" name="Picture 4"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676400" y="3124200"/>
            <a:ext cx="1314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990600" y="685800"/>
            <a:ext cx="1314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086600" y="609600"/>
            <a:ext cx="1314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066800" y="2057400"/>
            <a:ext cx="1314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620000" y="1905000"/>
            <a:ext cx="1314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086600" y="3048000"/>
            <a:ext cx="1314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1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b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086475"/>
            <a:ext cx="931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b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12138" y="0"/>
            <a:ext cx="931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b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12138" y="6086475"/>
            <a:ext cx="931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14"/>
          <p:cNvSpPr>
            <a:spLocks noChangeArrowheads="1"/>
          </p:cNvSpPr>
          <p:nvPr/>
        </p:nvSpPr>
        <p:spPr bwMode="auto">
          <a:xfrm>
            <a:off x="4648200" y="6078538"/>
            <a:ext cx="3606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solidFill>
                  <a:srgbClr val="FF0000"/>
                </a:solidFill>
                <a:latin typeface="Times New Roman" pitchFamily="18" charset="0"/>
              </a:rPr>
              <a:t>Trường THCS Bồ Đề</a:t>
            </a:r>
          </a:p>
          <a:p>
            <a:pPr eaLnBrk="0" hangingPunct="0">
              <a:spcBef>
                <a:spcPct val="50000"/>
              </a:spcBef>
            </a:pPr>
            <a:r>
              <a:rPr lang="en-US" sz="2000" b="1">
                <a:solidFill>
                  <a:srgbClr val="FF0000"/>
                </a:solidFill>
                <a:latin typeface="Times New Roman" pitchFamily="18" charset="0"/>
              </a:rPr>
              <a:t>GV </a:t>
            </a:r>
            <a:r>
              <a:rPr lang="en-US" sz="2000" b="1">
                <a:solidFill>
                  <a:srgbClr val="FF0000"/>
                </a:solidFill>
                <a:latin typeface="Times New Roman" pitchFamily="18" charset="0"/>
              </a:rPr>
              <a:t>: </a:t>
            </a:r>
            <a:r>
              <a:rPr lang="en-US" sz="2000" b="1" smtClean="0">
                <a:solidFill>
                  <a:srgbClr val="FF0000"/>
                </a:solidFill>
                <a:latin typeface="Times New Roman" pitchFamily="18" charset="0"/>
              </a:rPr>
              <a:t>Nguyễn Mai Thu</a:t>
            </a:r>
            <a:endParaRPr lang="en-US" sz="2000" b="1">
              <a:solidFill>
                <a:srgbClr val="FF0000"/>
              </a:solidFill>
              <a:latin typeface="Times New Roman" pitchFamily="18" charset="0"/>
            </a:endParaRPr>
          </a:p>
        </p:txBody>
      </p:sp>
    </p:spTree>
    <p:extLst>
      <p:ext uri="{BB962C8B-B14F-4D97-AF65-F5344CB8AC3E}">
        <p14:creationId xmlns:p14="http://schemas.microsoft.com/office/powerpoint/2010/main" val="1409842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plus(in)">
                                      <p:cBhvr>
                                        <p:cTn id="7" dur="2000"/>
                                        <p:tgtEl>
                                          <p:spTgt spid="3789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 calcmode="lin" valueType="num">
                                      <p:cBhvr additive="base">
                                        <p:cTn id="10" dur="500" fill="hold"/>
                                        <p:tgtEl>
                                          <p:spTgt spid="37891"/>
                                        </p:tgtEl>
                                        <p:attrNameLst>
                                          <p:attrName>ppt_x</p:attrName>
                                        </p:attrNameLst>
                                      </p:cBhvr>
                                      <p:tavLst>
                                        <p:tav tm="0">
                                          <p:val>
                                            <p:strVal val="#ppt_x"/>
                                          </p:val>
                                        </p:tav>
                                        <p:tav tm="100000">
                                          <p:val>
                                            <p:strVal val="#ppt_x"/>
                                          </p:val>
                                        </p:tav>
                                      </p:tavLst>
                                    </p:anim>
                                    <p:anim calcmode="lin" valueType="num">
                                      <p:cBhvr additive="base">
                                        <p:cTn id="11" dur="500" fill="hold"/>
                                        <p:tgtEl>
                                          <p:spTgt spid="37891"/>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2000"/>
                            </p:stCondLst>
                            <p:childTnLst>
                              <p:par>
                                <p:cTn id="13" presetID="16" presetClass="entr" presetSubtype="26" fill="hold" grpId="1" nodeType="afterEffect">
                                  <p:stCondLst>
                                    <p:cond delay="0"/>
                                  </p:stCondLst>
                                  <p:childTnLst>
                                    <p:set>
                                      <p:cBhvr>
                                        <p:cTn id="14" dur="1" fill="hold">
                                          <p:stCondLst>
                                            <p:cond delay="0"/>
                                          </p:stCondLst>
                                        </p:cTn>
                                        <p:tgtEl>
                                          <p:spTgt spid="37891"/>
                                        </p:tgtEl>
                                        <p:attrNameLst>
                                          <p:attrName>style.visibility</p:attrName>
                                        </p:attrNameLst>
                                      </p:cBhvr>
                                      <p:to>
                                        <p:strVal val="visible"/>
                                      </p:to>
                                    </p:set>
                                    <p:animEffect transition="in" filter="barn(inHorizontal)">
                                      <p:cBhvr>
                                        <p:cTn id="15"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990600" cy="1554162"/>
          </a:xfrm>
        </p:spPr>
        <p:txBody>
          <a:bodyPr/>
          <a:lstStyle/>
          <a:p>
            <a:endParaRPr lang="en-US" dirty="0"/>
          </a:p>
        </p:txBody>
      </p:sp>
      <p:sp>
        <p:nvSpPr>
          <p:cNvPr id="3" name="Content Placeholder 2"/>
          <p:cNvSpPr>
            <a:spLocks noGrp="1"/>
          </p:cNvSpPr>
          <p:nvPr>
            <p:ph idx="1"/>
          </p:nvPr>
        </p:nvSpPr>
        <p:spPr>
          <a:xfrm>
            <a:off x="-2209800" y="5334000"/>
            <a:ext cx="1981200" cy="715963"/>
          </a:xfrm>
        </p:spPr>
        <p:txBody>
          <a:bodyPr/>
          <a:lstStyle/>
          <a:p>
            <a:endParaRPr lang="en-US" dirty="0"/>
          </a:p>
        </p:txBody>
      </p:sp>
      <p:sp>
        <p:nvSpPr>
          <p:cNvPr id="4" name="Rectangle 3"/>
          <p:cNvSpPr/>
          <p:nvPr/>
        </p:nvSpPr>
        <p:spPr>
          <a:xfrm>
            <a:off x="228600" y="0"/>
            <a:ext cx="6168484" cy="769441"/>
          </a:xfrm>
          <a:prstGeom prst="rect">
            <a:avLst/>
          </a:prstGeom>
        </p:spPr>
        <p:txBody>
          <a:bodyPr wrap="none">
            <a:spAutoFit/>
          </a:bodyPr>
          <a:lstStyle/>
          <a:p>
            <a:r>
              <a:rPr lang="en-US" sz="4400" b="1" i="1" dirty="0" smtClean="0">
                <a:solidFill>
                  <a:schemeClr val="accent3">
                    <a:lumMod val="75000"/>
                  </a:schemeClr>
                </a:solidFill>
                <a:latin typeface="Arial Black"/>
              </a:rPr>
              <a:t>► </a:t>
            </a:r>
            <a:r>
              <a:rPr lang="en-US" sz="4400" b="1" i="1" dirty="0" smtClean="0">
                <a:solidFill>
                  <a:schemeClr val="accent3">
                    <a:lumMod val="75000"/>
                  </a:schemeClr>
                </a:solidFill>
              </a:rPr>
              <a:t>Gây đột biến nhân tạo</a:t>
            </a:r>
            <a:endParaRPr lang="en-US" sz="4400" b="1" i="1" dirty="0">
              <a:solidFill>
                <a:schemeClr val="accent3">
                  <a:lumMod val="75000"/>
                </a:schemeClr>
              </a:solidFill>
            </a:endParaRPr>
          </a:p>
        </p:txBody>
      </p:sp>
      <p:sp>
        <p:nvSpPr>
          <p:cNvPr id="5" name="TextBox 4"/>
          <p:cNvSpPr txBox="1"/>
          <p:nvPr/>
        </p:nvSpPr>
        <p:spPr>
          <a:xfrm>
            <a:off x="1676400" y="685800"/>
            <a:ext cx="5638800" cy="1754326"/>
          </a:xfrm>
          <a:prstGeom prst="rect">
            <a:avLst/>
          </a:prstGeom>
          <a:noFill/>
        </p:spPr>
        <p:txBody>
          <a:bodyPr wrap="square" rtlCol="0">
            <a:spAutoFit/>
          </a:bodyPr>
          <a:lstStyle/>
          <a:p>
            <a:pPr algn="ctr"/>
            <a:r>
              <a:rPr lang="en-US" sz="3600" b="1" i="1" dirty="0" smtClean="0">
                <a:solidFill>
                  <a:srgbClr val="7030A0"/>
                </a:solidFill>
              </a:rPr>
              <a:t>*Chọn giống bằng chọn dòng tế bào xôma có biến dị hoặc đột biến xôma</a:t>
            </a:r>
            <a:endParaRPr lang="en-US" sz="3600" b="1" i="1" dirty="0">
              <a:solidFill>
                <a:srgbClr val="7030A0"/>
              </a:solidFill>
            </a:endParaRPr>
          </a:p>
        </p:txBody>
      </p:sp>
      <p:pic>
        <p:nvPicPr>
          <p:cNvPr id="2050" name="Picture 2" descr="C:\Users\Hoang Huy\Desktop\HHHH\Untitled_305.png"/>
          <p:cNvPicPr>
            <a:picLocks noChangeAspect="1" noChangeArrowheads="1"/>
          </p:cNvPicPr>
          <p:nvPr/>
        </p:nvPicPr>
        <p:blipFill>
          <a:blip r:embed="rId2"/>
          <a:srcRect/>
          <a:stretch>
            <a:fillRect/>
          </a:stretch>
        </p:blipFill>
        <p:spPr bwMode="auto">
          <a:xfrm>
            <a:off x="228600" y="2362200"/>
            <a:ext cx="8686800" cy="2514600"/>
          </a:xfrm>
          <a:prstGeom prst="rect">
            <a:avLst/>
          </a:prstGeom>
          <a:noFill/>
        </p:spPr>
      </p:pic>
      <p:sp>
        <p:nvSpPr>
          <p:cNvPr id="7" name="TextBox 6"/>
          <p:cNvSpPr txBox="1"/>
          <p:nvPr/>
        </p:nvSpPr>
        <p:spPr>
          <a:xfrm>
            <a:off x="304800" y="4876800"/>
            <a:ext cx="8458200" cy="1754326"/>
          </a:xfrm>
          <a:prstGeom prst="rect">
            <a:avLst/>
          </a:prstGeom>
          <a:noFill/>
        </p:spPr>
        <p:txBody>
          <a:bodyPr wrap="square" rtlCol="0">
            <a:spAutoFit/>
          </a:bodyPr>
          <a:lstStyle/>
          <a:p>
            <a:r>
              <a:rPr lang="en-US" sz="3600" i="1" dirty="0" smtClean="0"/>
              <a:t>Giống lúa DR2 có độ đồng đều rất cao, chịu khô hạn tốt, năng suất trung bình đạt 45-50 tạ/ha.</a:t>
            </a:r>
            <a:endParaRPr lang="en-US" sz="36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990600" cy="1249362"/>
          </a:xfrm>
        </p:spPr>
        <p:txBody>
          <a:bodyPr/>
          <a:lstStyle/>
          <a:p>
            <a:endParaRPr lang="en-US" dirty="0"/>
          </a:p>
        </p:txBody>
      </p:sp>
      <p:sp>
        <p:nvSpPr>
          <p:cNvPr id="3" name="Content Placeholder 2"/>
          <p:cNvSpPr>
            <a:spLocks noGrp="1"/>
          </p:cNvSpPr>
          <p:nvPr>
            <p:ph idx="1"/>
          </p:nvPr>
        </p:nvSpPr>
        <p:spPr>
          <a:xfrm>
            <a:off x="-3962400" y="5029200"/>
            <a:ext cx="3505200" cy="182563"/>
          </a:xfrm>
        </p:spPr>
        <p:txBody>
          <a:bodyPr>
            <a:normAutofit fontScale="25000" lnSpcReduction="20000"/>
          </a:bodyPr>
          <a:lstStyle/>
          <a:p>
            <a:endParaRPr lang="en-US" dirty="0"/>
          </a:p>
        </p:txBody>
      </p:sp>
      <p:sp>
        <p:nvSpPr>
          <p:cNvPr id="4" name="Rectangle 3"/>
          <p:cNvSpPr/>
          <p:nvPr/>
        </p:nvSpPr>
        <p:spPr>
          <a:xfrm>
            <a:off x="0" y="0"/>
            <a:ext cx="8915400" cy="2123658"/>
          </a:xfrm>
          <a:prstGeom prst="rect">
            <a:avLst/>
          </a:prstGeom>
        </p:spPr>
        <p:txBody>
          <a:bodyPr wrap="square">
            <a:spAutoFit/>
          </a:bodyPr>
          <a:lstStyle/>
          <a:p>
            <a:pPr algn="ctr"/>
            <a:r>
              <a:rPr lang="en-US" sz="4400" b="1" i="1" dirty="0" smtClean="0">
                <a:solidFill>
                  <a:schemeClr val="accent3">
                    <a:lumMod val="50000"/>
                  </a:schemeClr>
                </a:solidFill>
                <a:latin typeface="Arial Black"/>
              </a:rPr>
              <a:t>► </a:t>
            </a:r>
            <a:r>
              <a:rPr lang="en-US" sz="4400" b="1" i="1" dirty="0" smtClean="0">
                <a:solidFill>
                  <a:schemeClr val="accent3">
                    <a:lumMod val="50000"/>
                  </a:schemeClr>
                </a:solidFill>
              </a:rPr>
              <a:t>Lai hữu tính để tạo biến dị tổ hợp hoặc chọn lọc cá thể từ các giống hiện có</a:t>
            </a:r>
            <a:endParaRPr lang="en-US" sz="4400" b="1" i="1" dirty="0">
              <a:solidFill>
                <a:schemeClr val="accent3">
                  <a:lumMod val="50000"/>
                </a:schemeClr>
              </a:solidFill>
            </a:endParaRPr>
          </a:p>
        </p:txBody>
      </p:sp>
      <p:cxnSp>
        <p:nvCxnSpPr>
          <p:cNvPr id="6" name="Straight Connector 5"/>
          <p:cNvCxnSpPr/>
          <p:nvPr/>
        </p:nvCxnSpPr>
        <p:spPr>
          <a:xfrm rot="5400000">
            <a:off x="2248341" y="4228659"/>
            <a:ext cx="4344194" cy="167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828800"/>
            <a:ext cx="4267200" cy="646331"/>
          </a:xfrm>
          <a:prstGeom prst="rect">
            <a:avLst/>
          </a:prstGeom>
          <a:noFill/>
        </p:spPr>
        <p:txBody>
          <a:bodyPr wrap="square" rtlCol="0">
            <a:spAutoFit/>
          </a:bodyPr>
          <a:lstStyle/>
          <a:p>
            <a:r>
              <a:rPr lang="en-US" sz="3600" dirty="0" smtClean="0"/>
              <a:t>*Tạo biến dị tổ hợp</a:t>
            </a:r>
            <a:endParaRPr lang="en-US" sz="3600" dirty="0"/>
          </a:p>
        </p:txBody>
      </p:sp>
      <p:sp>
        <p:nvSpPr>
          <p:cNvPr id="8" name="TextBox 7"/>
          <p:cNvSpPr txBox="1"/>
          <p:nvPr/>
        </p:nvSpPr>
        <p:spPr>
          <a:xfrm>
            <a:off x="4876800" y="1905000"/>
            <a:ext cx="3733800" cy="646331"/>
          </a:xfrm>
          <a:prstGeom prst="rect">
            <a:avLst/>
          </a:prstGeom>
          <a:noFill/>
        </p:spPr>
        <p:txBody>
          <a:bodyPr wrap="square" rtlCol="0">
            <a:spAutoFit/>
          </a:bodyPr>
          <a:lstStyle/>
          <a:p>
            <a:r>
              <a:rPr lang="en-US" sz="3600" dirty="0" smtClean="0"/>
              <a:t>*Chọn lọc cá thể </a:t>
            </a:r>
            <a:endParaRPr lang="en-US" sz="3600" dirty="0"/>
          </a:p>
        </p:txBody>
      </p:sp>
      <p:pic>
        <p:nvPicPr>
          <p:cNvPr id="3074" name="Picture 2" descr="C:\Users\Hoang Huy\Desktop\HHHH\2_57184.jpg"/>
          <p:cNvPicPr>
            <a:picLocks noChangeAspect="1" noChangeArrowheads="1"/>
          </p:cNvPicPr>
          <p:nvPr/>
        </p:nvPicPr>
        <p:blipFill>
          <a:blip r:embed="rId2"/>
          <a:srcRect/>
          <a:stretch>
            <a:fillRect/>
          </a:stretch>
        </p:blipFill>
        <p:spPr bwMode="auto">
          <a:xfrm>
            <a:off x="381000" y="2514600"/>
            <a:ext cx="3733800" cy="2196353"/>
          </a:xfrm>
          <a:prstGeom prst="rect">
            <a:avLst/>
          </a:prstGeom>
          <a:noFill/>
        </p:spPr>
      </p:pic>
      <p:sp>
        <p:nvSpPr>
          <p:cNvPr id="11" name="TextBox 10"/>
          <p:cNvSpPr txBox="1"/>
          <p:nvPr/>
        </p:nvSpPr>
        <p:spPr>
          <a:xfrm>
            <a:off x="152400" y="4724400"/>
            <a:ext cx="2057400" cy="584775"/>
          </a:xfrm>
          <a:prstGeom prst="rect">
            <a:avLst/>
          </a:prstGeom>
          <a:noFill/>
        </p:spPr>
        <p:txBody>
          <a:bodyPr wrap="square" rtlCol="0">
            <a:spAutoFit/>
          </a:bodyPr>
          <a:lstStyle/>
          <a:p>
            <a:r>
              <a:rPr lang="en-US" sz="3200" dirty="0" smtClean="0"/>
              <a:t>VD:  DT10</a:t>
            </a:r>
            <a:endParaRPr lang="en-US" sz="3200" dirty="0"/>
          </a:p>
        </p:txBody>
      </p:sp>
      <p:sp>
        <p:nvSpPr>
          <p:cNvPr id="12" name="Multiply 11"/>
          <p:cNvSpPr/>
          <p:nvPr/>
        </p:nvSpPr>
        <p:spPr>
          <a:xfrm>
            <a:off x="1981200" y="4724400"/>
            <a:ext cx="609600" cy="533400"/>
          </a:xfrm>
          <a:prstGeom prst="mathMultiply">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extBox 12"/>
          <p:cNvSpPr txBox="1"/>
          <p:nvPr/>
        </p:nvSpPr>
        <p:spPr>
          <a:xfrm>
            <a:off x="2590800" y="4724400"/>
            <a:ext cx="1219200" cy="584775"/>
          </a:xfrm>
          <a:prstGeom prst="rect">
            <a:avLst/>
          </a:prstGeom>
          <a:noFill/>
        </p:spPr>
        <p:txBody>
          <a:bodyPr wrap="square" rtlCol="0">
            <a:spAutoFit/>
          </a:bodyPr>
          <a:lstStyle/>
          <a:p>
            <a:r>
              <a:rPr lang="en-US" sz="3200" dirty="0" smtClean="0"/>
              <a:t>OM80</a:t>
            </a:r>
            <a:endParaRPr lang="en-US" sz="3200" dirty="0"/>
          </a:p>
        </p:txBody>
      </p:sp>
      <p:sp>
        <p:nvSpPr>
          <p:cNvPr id="16" name="Right Arrow 15"/>
          <p:cNvSpPr/>
          <p:nvPr/>
        </p:nvSpPr>
        <p:spPr>
          <a:xfrm>
            <a:off x="0" y="5410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57200" y="5257800"/>
            <a:ext cx="3886200" cy="1384995"/>
          </a:xfrm>
          <a:prstGeom prst="rect">
            <a:avLst/>
          </a:prstGeom>
          <a:noFill/>
        </p:spPr>
        <p:txBody>
          <a:bodyPr wrap="square" rtlCol="0">
            <a:spAutoFit/>
          </a:bodyPr>
          <a:lstStyle/>
          <a:p>
            <a:pPr algn="ctr"/>
            <a:r>
              <a:rPr lang="en-US" sz="2800" i="1" dirty="0" smtClean="0"/>
              <a:t>DT17 (hạt gạo dài, trong, cho cơm dẻo, năng suất cao)</a:t>
            </a:r>
            <a:endParaRPr lang="en-US" sz="2800" i="1" dirty="0"/>
          </a:p>
        </p:txBody>
      </p:sp>
      <p:pic>
        <p:nvPicPr>
          <p:cNvPr id="1026" name="Picture 2" descr="C:\Users\Hoang Huy\Desktop\HHHH\95d9bc404759b9b.jpg"/>
          <p:cNvPicPr>
            <a:picLocks noChangeAspect="1" noChangeArrowheads="1"/>
          </p:cNvPicPr>
          <p:nvPr/>
        </p:nvPicPr>
        <p:blipFill>
          <a:blip r:embed="rId3"/>
          <a:srcRect/>
          <a:stretch>
            <a:fillRect/>
          </a:stretch>
        </p:blipFill>
        <p:spPr bwMode="auto">
          <a:xfrm>
            <a:off x="4800600" y="2514600"/>
            <a:ext cx="3810000" cy="2075688"/>
          </a:xfrm>
          <a:prstGeom prst="rect">
            <a:avLst/>
          </a:prstGeom>
          <a:noFill/>
        </p:spPr>
      </p:pic>
      <p:sp>
        <p:nvSpPr>
          <p:cNvPr id="15" name="TextBox 14"/>
          <p:cNvSpPr txBox="1"/>
          <p:nvPr/>
        </p:nvSpPr>
        <p:spPr>
          <a:xfrm>
            <a:off x="4343400" y="4572000"/>
            <a:ext cx="4572000" cy="2015936"/>
          </a:xfrm>
          <a:prstGeom prst="rect">
            <a:avLst/>
          </a:prstGeom>
          <a:noFill/>
        </p:spPr>
        <p:txBody>
          <a:bodyPr wrap="square" rtlCol="0">
            <a:spAutoFit/>
          </a:bodyPr>
          <a:lstStyle/>
          <a:p>
            <a:pPr algn="ctr"/>
            <a:r>
              <a:rPr lang="en-US" sz="2500" i="1" dirty="0" smtClean="0"/>
              <a:t>VD: Giống cà chua P375 (năm 1990) được tạo ra bằng phương pháp chọn lọc cá thể từ giống cà chua Đài Loan, thích hợp cho vùng thâm canh.</a:t>
            </a:r>
            <a:endParaRPr lang="en-US" sz="2500" i="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heckerboard(across)">
                                      <p:cBhvr>
                                        <p:cTn id="10" dur="500"/>
                                        <p:tgtEl>
                                          <p:spTgt spid="307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6" grpId="0" animBg="1"/>
      <p:bldP spid="17"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457200" cy="1096962"/>
          </a:xfrm>
        </p:spPr>
        <p:txBody>
          <a:bodyPr/>
          <a:lstStyle/>
          <a:p>
            <a:endParaRPr lang="en-US" dirty="0"/>
          </a:p>
        </p:txBody>
      </p:sp>
      <p:sp>
        <p:nvSpPr>
          <p:cNvPr id="3" name="Content Placeholder 2"/>
          <p:cNvSpPr>
            <a:spLocks noGrp="1"/>
          </p:cNvSpPr>
          <p:nvPr>
            <p:ph idx="1"/>
          </p:nvPr>
        </p:nvSpPr>
        <p:spPr>
          <a:xfrm>
            <a:off x="-1905000" y="5105400"/>
            <a:ext cx="838200" cy="411163"/>
          </a:xfrm>
        </p:spPr>
        <p:txBody>
          <a:bodyPr>
            <a:normAutofit fontScale="77500" lnSpcReduction="20000"/>
          </a:bodyPr>
          <a:lstStyle/>
          <a:p>
            <a:endParaRPr lang="en-US" dirty="0"/>
          </a:p>
        </p:txBody>
      </p:sp>
      <p:sp>
        <p:nvSpPr>
          <p:cNvPr id="6" name="Rectangle 5"/>
          <p:cNvSpPr/>
          <p:nvPr/>
        </p:nvSpPr>
        <p:spPr>
          <a:xfrm>
            <a:off x="304800" y="228600"/>
            <a:ext cx="7105984" cy="769441"/>
          </a:xfrm>
          <a:prstGeom prst="rect">
            <a:avLst/>
          </a:prstGeom>
        </p:spPr>
        <p:txBody>
          <a:bodyPr wrap="none">
            <a:spAutoFit/>
          </a:bodyPr>
          <a:lstStyle/>
          <a:p>
            <a:r>
              <a:rPr lang="en-US" sz="4400" b="1" i="1" dirty="0" smtClean="0">
                <a:solidFill>
                  <a:srgbClr val="7030A0"/>
                </a:solidFill>
                <a:latin typeface="Arial Black"/>
              </a:rPr>
              <a:t>► </a:t>
            </a:r>
            <a:r>
              <a:rPr lang="en-US" sz="4400" b="1" i="1" dirty="0" smtClean="0">
                <a:solidFill>
                  <a:srgbClr val="7030A0"/>
                </a:solidFill>
              </a:rPr>
              <a:t>Tạo giống ưu thế lai (ở F1)</a:t>
            </a:r>
            <a:endParaRPr lang="en-US" sz="4400" b="1" i="1" dirty="0">
              <a:solidFill>
                <a:srgbClr val="7030A0"/>
              </a:solidFill>
            </a:endParaRPr>
          </a:p>
        </p:txBody>
      </p:sp>
      <p:pic>
        <p:nvPicPr>
          <p:cNvPr id="2050" name="Picture 2" descr="C:\Users\Hoang Huy\Desktop\HHHH\vi-sao-nen-sieng-an-ngo-3.jpg"/>
          <p:cNvPicPr>
            <a:picLocks noChangeAspect="1" noChangeArrowheads="1"/>
          </p:cNvPicPr>
          <p:nvPr/>
        </p:nvPicPr>
        <p:blipFill>
          <a:blip r:embed="rId2"/>
          <a:srcRect/>
          <a:stretch>
            <a:fillRect/>
          </a:stretch>
        </p:blipFill>
        <p:spPr bwMode="auto">
          <a:xfrm>
            <a:off x="304800" y="1524000"/>
            <a:ext cx="4266158" cy="3657600"/>
          </a:xfrm>
          <a:prstGeom prst="rect">
            <a:avLst/>
          </a:prstGeom>
          <a:noFill/>
        </p:spPr>
      </p:pic>
      <p:sp>
        <p:nvSpPr>
          <p:cNvPr id="8" name="TextBox 7"/>
          <p:cNvSpPr txBox="1"/>
          <p:nvPr/>
        </p:nvSpPr>
        <p:spPr>
          <a:xfrm>
            <a:off x="4800600" y="1066800"/>
            <a:ext cx="4114800" cy="4832092"/>
          </a:xfrm>
          <a:prstGeom prst="rect">
            <a:avLst/>
          </a:prstGeom>
          <a:noFill/>
        </p:spPr>
        <p:txBody>
          <a:bodyPr wrap="square" rtlCol="0">
            <a:spAutoFit/>
          </a:bodyPr>
          <a:lstStyle/>
          <a:p>
            <a:r>
              <a:rPr lang="en-US" sz="2800" dirty="0" smtClean="0"/>
              <a:t>Giống ngô lai LVN10 thuộc nhóm giống ngô dài, là được tạo ra do lai giữa 2 dòng thuần (lai đơn), vụ xuân có thời gian sinh trưởng là  125 ngày, chịu hạn, chống đổ và kháng sâu bệnh tốt, có thể đạt năng suất 8-12 tấn/ha, cùng nhóm còn có giống LVN98 và HQ2000. </a:t>
            </a:r>
            <a:endParaRPr lang="en-US"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85800"/>
            <a:ext cx="2133600" cy="944562"/>
          </a:xfrm>
        </p:spPr>
        <p:txBody>
          <a:bodyPr/>
          <a:lstStyle/>
          <a:p>
            <a:endParaRPr lang="en-US" dirty="0"/>
          </a:p>
        </p:txBody>
      </p:sp>
      <p:sp>
        <p:nvSpPr>
          <p:cNvPr id="3" name="Content Placeholder 2"/>
          <p:cNvSpPr>
            <a:spLocks noGrp="1"/>
          </p:cNvSpPr>
          <p:nvPr>
            <p:ph idx="1"/>
          </p:nvPr>
        </p:nvSpPr>
        <p:spPr>
          <a:xfrm>
            <a:off x="-2057400" y="4724400"/>
            <a:ext cx="1524000" cy="639763"/>
          </a:xfrm>
        </p:spPr>
        <p:txBody>
          <a:bodyPr/>
          <a:lstStyle/>
          <a:p>
            <a:endParaRPr lang="en-US" dirty="0"/>
          </a:p>
        </p:txBody>
      </p:sp>
      <p:sp>
        <p:nvSpPr>
          <p:cNvPr id="4" name="Rectangle 3"/>
          <p:cNvSpPr/>
          <p:nvPr/>
        </p:nvSpPr>
        <p:spPr>
          <a:xfrm>
            <a:off x="228600" y="228600"/>
            <a:ext cx="5729004" cy="769441"/>
          </a:xfrm>
          <a:prstGeom prst="rect">
            <a:avLst/>
          </a:prstGeom>
        </p:spPr>
        <p:txBody>
          <a:bodyPr wrap="none">
            <a:spAutoFit/>
          </a:bodyPr>
          <a:lstStyle/>
          <a:p>
            <a:r>
              <a:rPr lang="en-US" sz="4400" b="1" i="1" dirty="0" smtClean="0">
                <a:solidFill>
                  <a:srgbClr val="C00000"/>
                </a:solidFill>
                <a:latin typeface="Arial Black"/>
              </a:rPr>
              <a:t>► </a:t>
            </a:r>
            <a:r>
              <a:rPr lang="en-US" sz="4400" b="1" i="1" dirty="0" smtClean="0">
                <a:solidFill>
                  <a:srgbClr val="C00000"/>
                </a:solidFill>
              </a:rPr>
              <a:t>Tạo giống đa bội thể</a:t>
            </a:r>
            <a:endParaRPr lang="en-US" sz="4400" b="1" i="1" dirty="0">
              <a:solidFill>
                <a:srgbClr val="C00000"/>
              </a:solidFill>
            </a:endParaRPr>
          </a:p>
        </p:txBody>
      </p:sp>
      <p:pic>
        <p:nvPicPr>
          <p:cNvPr id="3074" name="Picture 2" descr="C:\Users\Hoang Huy\Desktop\HHHH\dau-tay-do-fragaria-ananassa2.jpg"/>
          <p:cNvPicPr>
            <a:picLocks noChangeAspect="1" noChangeArrowheads="1"/>
          </p:cNvPicPr>
          <p:nvPr/>
        </p:nvPicPr>
        <p:blipFill>
          <a:blip r:embed="rId2"/>
          <a:srcRect/>
          <a:stretch>
            <a:fillRect/>
          </a:stretch>
        </p:blipFill>
        <p:spPr bwMode="auto">
          <a:xfrm>
            <a:off x="228600" y="1143000"/>
            <a:ext cx="4682955" cy="3124200"/>
          </a:xfrm>
          <a:prstGeom prst="rect">
            <a:avLst/>
          </a:prstGeom>
          <a:noFill/>
        </p:spPr>
      </p:pic>
      <p:sp>
        <p:nvSpPr>
          <p:cNvPr id="6" name="TextBox 5"/>
          <p:cNvSpPr txBox="1"/>
          <p:nvPr/>
        </p:nvSpPr>
        <p:spPr>
          <a:xfrm>
            <a:off x="5029200" y="1371600"/>
            <a:ext cx="4114800" cy="2169825"/>
          </a:xfrm>
          <a:prstGeom prst="rect">
            <a:avLst/>
          </a:prstGeom>
          <a:noFill/>
        </p:spPr>
        <p:txBody>
          <a:bodyPr wrap="square" rtlCol="0">
            <a:spAutoFit/>
          </a:bodyPr>
          <a:lstStyle/>
          <a:p>
            <a:pPr algn="ctr"/>
            <a:r>
              <a:rPr lang="en-US" sz="2700" i="1" dirty="0" smtClean="0"/>
              <a:t>Giống dâu số 12 là giống dâu tam bội (3n), được tạo ra do lai giữa thể tứ bội (tạo ra từ giống dâu Bắc Ninh) với giống lưỡng bội (2n).</a:t>
            </a:r>
            <a:endParaRPr lang="en-US" sz="2700" i="1" dirty="0"/>
          </a:p>
        </p:txBody>
      </p:sp>
      <p:sp>
        <p:nvSpPr>
          <p:cNvPr id="7" name="Right Arrow 6"/>
          <p:cNvSpPr/>
          <p:nvPr/>
        </p:nvSpPr>
        <p:spPr>
          <a:xfrm>
            <a:off x="304800" y="46482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95400" y="4648200"/>
            <a:ext cx="7391400" cy="1569660"/>
          </a:xfrm>
          <a:prstGeom prst="rect">
            <a:avLst/>
          </a:prstGeom>
          <a:noFill/>
        </p:spPr>
        <p:txBody>
          <a:bodyPr wrap="square" rtlCol="0">
            <a:spAutoFit/>
          </a:bodyPr>
          <a:lstStyle/>
          <a:p>
            <a:r>
              <a:rPr lang="en-US" sz="3200" dirty="0" smtClean="0"/>
              <a:t>Lá dày, màu xanh đậm, thịt lá nhiều, sức ra rễ và tỉ lệ hom sống cao. Năng suất bình quân 29,7 tấn/ha/năm. </a:t>
            </a:r>
            <a:endParaRPr lang="en-US" sz="32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381000" cy="944562"/>
          </a:xfrm>
        </p:spPr>
        <p:txBody>
          <a:bodyPr>
            <a:normAutofit fontScale="90000"/>
          </a:bodyPr>
          <a:lstStyle/>
          <a:p>
            <a:r>
              <a:rPr lang="en-US" dirty="0" smtClean="0"/>
              <a:t> nb1Q090   ‘</a:t>
            </a:r>
            <a:br>
              <a:rPr lang="en-US" dirty="0" smtClean="0"/>
            </a:br>
            <a:r>
              <a:rPr lang="en-US" dirty="0" smtClean="0"/>
              <a:t>/856-*925][</a:t>
            </a:r>
            <a:br>
              <a:rPr lang="en-US" dirty="0" smtClean="0"/>
            </a:br>
            <a:r>
              <a:rPr lang="en-US" dirty="0" smtClean="0"/>
              <a:t>5T1312 X </a:t>
            </a:r>
            <a:br>
              <a:rPr lang="en-US" dirty="0" smtClean="0"/>
            </a:br>
            <a:endParaRPr lang="en-US" dirty="0"/>
          </a:p>
        </p:txBody>
      </p:sp>
      <p:sp>
        <p:nvSpPr>
          <p:cNvPr id="3" name="Content Placeholder 2"/>
          <p:cNvSpPr>
            <a:spLocks noGrp="1"/>
          </p:cNvSpPr>
          <p:nvPr>
            <p:ph idx="1"/>
          </p:nvPr>
        </p:nvSpPr>
        <p:spPr>
          <a:xfrm>
            <a:off x="-1981200" y="5181600"/>
            <a:ext cx="838200" cy="411163"/>
          </a:xfrm>
        </p:spPr>
        <p:txBody>
          <a:bodyPr>
            <a:normAutofit fontScale="77500" lnSpcReduction="20000"/>
          </a:bodyPr>
          <a:lstStyle/>
          <a:p>
            <a:endParaRPr lang="en-US" dirty="0"/>
          </a:p>
        </p:txBody>
      </p:sp>
      <p:sp>
        <p:nvSpPr>
          <p:cNvPr id="4" name="Rounded Rectangle 3"/>
          <p:cNvSpPr/>
          <p:nvPr/>
        </p:nvSpPr>
        <p:spPr>
          <a:xfrm>
            <a:off x="1447800" y="0"/>
            <a:ext cx="6400800" cy="1524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500" dirty="0" smtClean="0"/>
              <a:t>THÀNH TỰU CHỌN GiỐNG VẬT NUÔI</a:t>
            </a:r>
            <a:endParaRPr lang="en-US" sz="4500" dirty="0"/>
          </a:p>
        </p:txBody>
      </p:sp>
      <p:sp>
        <p:nvSpPr>
          <p:cNvPr id="5" name="TextBox 4"/>
          <p:cNvSpPr txBox="1"/>
          <p:nvPr/>
        </p:nvSpPr>
        <p:spPr>
          <a:xfrm>
            <a:off x="0" y="1600200"/>
            <a:ext cx="4876800" cy="707886"/>
          </a:xfrm>
          <a:prstGeom prst="rect">
            <a:avLst/>
          </a:prstGeom>
          <a:noFill/>
        </p:spPr>
        <p:txBody>
          <a:bodyPr wrap="square" rtlCol="0">
            <a:spAutoFit/>
          </a:bodyPr>
          <a:lstStyle/>
          <a:p>
            <a:r>
              <a:rPr lang="en-US" sz="4000" b="1" i="1" dirty="0" smtClean="0">
                <a:solidFill>
                  <a:schemeClr val="accent6">
                    <a:lumMod val="50000"/>
                  </a:schemeClr>
                </a:solidFill>
                <a:latin typeface="Arial Black"/>
              </a:rPr>
              <a:t>►</a:t>
            </a:r>
            <a:r>
              <a:rPr lang="en-US" sz="4000" b="1" i="1" dirty="0" smtClean="0">
                <a:solidFill>
                  <a:schemeClr val="accent6">
                    <a:lumMod val="50000"/>
                  </a:schemeClr>
                </a:solidFill>
              </a:rPr>
              <a:t>Tạo giống mới</a:t>
            </a:r>
            <a:endParaRPr lang="en-US" sz="4000" b="1" i="1" dirty="0">
              <a:solidFill>
                <a:schemeClr val="accent6">
                  <a:lumMod val="50000"/>
                </a:schemeClr>
              </a:solidFill>
            </a:endParaRPr>
          </a:p>
        </p:txBody>
      </p:sp>
      <p:sp>
        <p:nvSpPr>
          <p:cNvPr id="6" name="TextBox 5"/>
          <p:cNvSpPr txBox="1"/>
          <p:nvPr/>
        </p:nvSpPr>
        <p:spPr>
          <a:xfrm>
            <a:off x="0" y="2209800"/>
            <a:ext cx="7696200" cy="707886"/>
          </a:xfrm>
          <a:prstGeom prst="rect">
            <a:avLst/>
          </a:prstGeom>
          <a:noFill/>
        </p:spPr>
        <p:txBody>
          <a:bodyPr wrap="square" rtlCol="0">
            <a:spAutoFit/>
          </a:bodyPr>
          <a:lstStyle/>
          <a:p>
            <a:r>
              <a:rPr lang="en-US" sz="4000" b="1" i="1" dirty="0" smtClean="0">
                <a:solidFill>
                  <a:schemeClr val="accent5">
                    <a:lumMod val="50000"/>
                  </a:schemeClr>
                </a:solidFill>
                <a:latin typeface="Arial Black"/>
              </a:rPr>
              <a:t>►</a:t>
            </a:r>
            <a:r>
              <a:rPr lang="en-US" sz="4000" b="1" i="1" dirty="0" smtClean="0">
                <a:solidFill>
                  <a:schemeClr val="accent5">
                    <a:lumMod val="50000"/>
                  </a:schemeClr>
                </a:solidFill>
              </a:rPr>
              <a:t>Cải tạo giống địa phương</a:t>
            </a:r>
            <a:endParaRPr lang="en-US" sz="4000" b="1" i="1" dirty="0">
              <a:solidFill>
                <a:schemeClr val="accent5">
                  <a:lumMod val="50000"/>
                </a:schemeClr>
              </a:solidFill>
            </a:endParaRPr>
          </a:p>
        </p:txBody>
      </p:sp>
      <p:sp>
        <p:nvSpPr>
          <p:cNvPr id="7" name="TextBox 6"/>
          <p:cNvSpPr txBox="1"/>
          <p:nvPr/>
        </p:nvSpPr>
        <p:spPr>
          <a:xfrm>
            <a:off x="0" y="2743200"/>
            <a:ext cx="8915400" cy="707886"/>
          </a:xfrm>
          <a:prstGeom prst="rect">
            <a:avLst/>
          </a:prstGeom>
          <a:noFill/>
        </p:spPr>
        <p:txBody>
          <a:bodyPr wrap="square" rtlCol="0">
            <a:spAutoFit/>
          </a:bodyPr>
          <a:lstStyle/>
          <a:p>
            <a:r>
              <a:rPr lang="en-US" sz="4000" b="1" i="1" dirty="0" smtClean="0">
                <a:solidFill>
                  <a:schemeClr val="accent4">
                    <a:lumMod val="50000"/>
                  </a:schemeClr>
                </a:solidFill>
                <a:latin typeface="Arial Black"/>
              </a:rPr>
              <a:t>►</a:t>
            </a:r>
            <a:r>
              <a:rPr lang="en-US" sz="4000" b="1" i="1" dirty="0" smtClean="0">
                <a:solidFill>
                  <a:schemeClr val="accent4">
                    <a:lumMod val="50000"/>
                  </a:schemeClr>
                </a:solidFill>
              </a:rPr>
              <a:t>Tạo giống ưu thế lai (giống lai F1)</a:t>
            </a:r>
            <a:endParaRPr lang="en-US" sz="4000" b="1" i="1" dirty="0">
              <a:solidFill>
                <a:schemeClr val="accent4">
                  <a:lumMod val="50000"/>
                </a:schemeClr>
              </a:solidFill>
            </a:endParaRPr>
          </a:p>
        </p:txBody>
      </p:sp>
      <p:sp>
        <p:nvSpPr>
          <p:cNvPr id="8" name="TextBox 7"/>
          <p:cNvSpPr txBox="1"/>
          <p:nvPr/>
        </p:nvSpPr>
        <p:spPr>
          <a:xfrm>
            <a:off x="0" y="3352800"/>
            <a:ext cx="9601200" cy="707886"/>
          </a:xfrm>
          <a:prstGeom prst="rect">
            <a:avLst/>
          </a:prstGeom>
          <a:noFill/>
        </p:spPr>
        <p:txBody>
          <a:bodyPr wrap="square" rtlCol="0">
            <a:spAutoFit/>
          </a:bodyPr>
          <a:lstStyle/>
          <a:p>
            <a:r>
              <a:rPr lang="en-US" sz="4000" b="1" i="1" dirty="0" smtClean="0">
                <a:solidFill>
                  <a:schemeClr val="accent2">
                    <a:lumMod val="50000"/>
                  </a:schemeClr>
                </a:solidFill>
                <a:latin typeface="Arial Black"/>
              </a:rPr>
              <a:t>►</a:t>
            </a:r>
            <a:r>
              <a:rPr lang="en-US" sz="4000" b="1" i="1" dirty="0" smtClean="0">
                <a:solidFill>
                  <a:schemeClr val="accent2">
                    <a:lumMod val="50000"/>
                  </a:schemeClr>
                </a:solidFill>
              </a:rPr>
              <a:t>Nuôi thích nghi các giống nhập hội</a:t>
            </a:r>
            <a:endParaRPr lang="en-US" sz="4000" b="1" i="1" dirty="0">
              <a:solidFill>
                <a:schemeClr val="accent2">
                  <a:lumMod val="50000"/>
                </a:schemeClr>
              </a:solidFill>
            </a:endParaRPr>
          </a:p>
        </p:txBody>
      </p:sp>
      <p:sp>
        <p:nvSpPr>
          <p:cNvPr id="9" name="TextBox 8"/>
          <p:cNvSpPr txBox="1"/>
          <p:nvPr/>
        </p:nvSpPr>
        <p:spPr>
          <a:xfrm>
            <a:off x="0" y="3962400"/>
            <a:ext cx="9144000" cy="1323439"/>
          </a:xfrm>
          <a:prstGeom prst="rect">
            <a:avLst/>
          </a:prstGeom>
          <a:noFill/>
        </p:spPr>
        <p:txBody>
          <a:bodyPr wrap="square" rtlCol="0">
            <a:spAutoFit/>
          </a:bodyPr>
          <a:lstStyle/>
          <a:p>
            <a:r>
              <a:rPr lang="en-US" sz="4000" b="1" i="1" dirty="0" smtClean="0">
                <a:solidFill>
                  <a:schemeClr val="accent1">
                    <a:lumMod val="50000"/>
                  </a:schemeClr>
                </a:solidFill>
                <a:latin typeface="Arial Black"/>
              </a:rPr>
              <a:t>►</a:t>
            </a:r>
            <a:r>
              <a:rPr lang="en-US" sz="4000" b="1" i="1" dirty="0" smtClean="0">
                <a:solidFill>
                  <a:schemeClr val="accent1">
                    <a:lumMod val="50000"/>
                  </a:schemeClr>
                </a:solidFill>
              </a:rPr>
              <a:t>Ứng dụng công nghệ sinh học trong công tác giống</a:t>
            </a:r>
            <a:endParaRPr lang="en-US" sz="4000" b="1" i="1" dirty="0">
              <a:solidFill>
                <a:schemeClr val="accent1">
                  <a:lumMod val="50000"/>
                </a:schemeClr>
              </a:solidFill>
            </a:endParaRPr>
          </a:p>
        </p:txBody>
      </p:sp>
      <p:pic>
        <p:nvPicPr>
          <p:cNvPr id="4098" name="Picture 2" descr="C:\Users\Hoang Huy\Desktop\HHHH\images (11).jpg"/>
          <p:cNvPicPr>
            <a:picLocks noChangeAspect="1" noChangeArrowheads="1"/>
          </p:cNvPicPr>
          <p:nvPr/>
        </p:nvPicPr>
        <p:blipFill>
          <a:blip r:embed="rId2"/>
          <a:srcRect/>
          <a:stretch>
            <a:fillRect/>
          </a:stretch>
        </p:blipFill>
        <p:spPr bwMode="auto">
          <a:xfrm>
            <a:off x="3810000" y="4572000"/>
            <a:ext cx="5334000" cy="22860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85800" cy="1325562"/>
          </a:xfrm>
        </p:spPr>
        <p:txBody>
          <a:bodyPr/>
          <a:lstStyle/>
          <a:p>
            <a:endParaRPr lang="en-US" dirty="0"/>
          </a:p>
        </p:txBody>
      </p:sp>
      <p:sp>
        <p:nvSpPr>
          <p:cNvPr id="3" name="Content Placeholder 2"/>
          <p:cNvSpPr>
            <a:spLocks noGrp="1"/>
          </p:cNvSpPr>
          <p:nvPr>
            <p:ph idx="1"/>
          </p:nvPr>
        </p:nvSpPr>
        <p:spPr>
          <a:xfrm>
            <a:off x="-3962400" y="2971800"/>
            <a:ext cx="2057400" cy="487363"/>
          </a:xfrm>
        </p:spPr>
        <p:txBody>
          <a:bodyPr>
            <a:normAutofit fontScale="92500" lnSpcReduction="20000"/>
          </a:bodyPr>
          <a:lstStyle/>
          <a:p>
            <a:endParaRPr lang="en-US" dirty="0"/>
          </a:p>
        </p:txBody>
      </p:sp>
      <p:sp>
        <p:nvSpPr>
          <p:cNvPr id="4" name="Rectangle 3"/>
          <p:cNvSpPr/>
          <p:nvPr/>
        </p:nvSpPr>
        <p:spPr>
          <a:xfrm>
            <a:off x="228600" y="228600"/>
            <a:ext cx="4105163" cy="769441"/>
          </a:xfrm>
          <a:prstGeom prst="rect">
            <a:avLst/>
          </a:prstGeom>
        </p:spPr>
        <p:txBody>
          <a:bodyPr wrap="none">
            <a:spAutoFit/>
          </a:bodyPr>
          <a:lstStyle/>
          <a:p>
            <a:r>
              <a:rPr lang="en-US" sz="4400" b="1" i="1" dirty="0" smtClean="0">
                <a:solidFill>
                  <a:schemeClr val="accent6">
                    <a:lumMod val="50000"/>
                  </a:schemeClr>
                </a:solidFill>
                <a:latin typeface="Arial Black"/>
              </a:rPr>
              <a:t>►</a:t>
            </a:r>
            <a:r>
              <a:rPr lang="en-US" sz="4400" b="1" i="1" dirty="0" smtClean="0">
                <a:solidFill>
                  <a:schemeClr val="accent6">
                    <a:lumMod val="50000"/>
                  </a:schemeClr>
                </a:solidFill>
              </a:rPr>
              <a:t>Tạo giống mới</a:t>
            </a:r>
            <a:endParaRPr lang="en-US" sz="4400" b="1" i="1" dirty="0">
              <a:solidFill>
                <a:schemeClr val="accent6">
                  <a:lumMod val="50000"/>
                </a:schemeClr>
              </a:solidFill>
            </a:endParaRPr>
          </a:p>
        </p:txBody>
      </p:sp>
      <p:pic>
        <p:nvPicPr>
          <p:cNvPr id="5122" name="Picture 2" descr="C:\Users\Hoang Huy\Desktop\HHHH\images (12).jpg"/>
          <p:cNvPicPr>
            <a:picLocks noChangeAspect="1" noChangeArrowheads="1"/>
          </p:cNvPicPr>
          <p:nvPr/>
        </p:nvPicPr>
        <p:blipFill>
          <a:blip r:embed="rId2"/>
          <a:srcRect/>
          <a:stretch>
            <a:fillRect/>
          </a:stretch>
        </p:blipFill>
        <p:spPr bwMode="auto">
          <a:xfrm>
            <a:off x="228600" y="1066800"/>
            <a:ext cx="4007787" cy="2895600"/>
          </a:xfrm>
          <a:prstGeom prst="rect">
            <a:avLst/>
          </a:prstGeom>
          <a:noFill/>
        </p:spPr>
      </p:pic>
      <p:pic>
        <p:nvPicPr>
          <p:cNvPr id="5123" name="Picture 3" descr="C:\Users\Hoang Huy\Desktop\HHHH\300px-Sus_scrofa_scrofa.jpg"/>
          <p:cNvPicPr>
            <a:picLocks noChangeAspect="1" noChangeArrowheads="1"/>
          </p:cNvPicPr>
          <p:nvPr/>
        </p:nvPicPr>
        <p:blipFill>
          <a:blip r:embed="rId3"/>
          <a:srcRect/>
          <a:stretch>
            <a:fillRect/>
          </a:stretch>
        </p:blipFill>
        <p:spPr bwMode="auto">
          <a:xfrm>
            <a:off x="4495800" y="1066800"/>
            <a:ext cx="3886200" cy="2914650"/>
          </a:xfrm>
          <a:prstGeom prst="rect">
            <a:avLst/>
          </a:prstGeom>
          <a:noFill/>
        </p:spPr>
      </p:pic>
      <p:sp>
        <p:nvSpPr>
          <p:cNvPr id="7" name="TextBox 6"/>
          <p:cNvSpPr txBox="1"/>
          <p:nvPr/>
        </p:nvSpPr>
        <p:spPr>
          <a:xfrm>
            <a:off x="0" y="4038601"/>
            <a:ext cx="2895600" cy="553998"/>
          </a:xfrm>
          <a:prstGeom prst="rect">
            <a:avLst/>
          </a:prstGeom>
          <a:noFill/>
        </p:spPr>
        <p:txBody>
          <a:bodyPr wrap="square" rtlCol="0">
            <a:spAutoFit/>
          </a:bodyPr>
          <a:lstStyle/>
          <a:p>
            <a:r>
              <a:rPr lang="en-US" sz="3000" dirty="0" smtClean="0"/>
              <a:t>ĐB Ỉ-81 (Đại Bạch </a:t>
            </a:r>
            <a:endParaRPr lang="en-US" sz="3000" dirty="0"/>
          </a:p>
        </p:txBody>
      </p:sp>
      <p:sp>
        <p:nvSpPr>
          <p:cNvPr id="8" name="Multiply 7"/>
          <p:cNvSpPr/>
          <p:nvPr/>
        </p:nvSpPr>
        <p:spPr>
          <a:xfrm>
            <a:off x="2743200" y="4038600"/>
            <a:ext cx="533400" cy="533400"/>
          </a:xfrm>
          <a:prstGeom prst="mathMultiply">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 name="TextBox 8"/>
          <p:cNvSpPr txBox="1"/>
          <p:nvPr/>
        </p:nvSpPr>
        <p:spPr>
          <a:xfrm>
            <a:off x="3200400" y="4038600"/>
            <a:ext cx="1752600" cy="553998"/>
          </a:xfrm>
          <a:prstGeom prst="rect">
            <a:avLst/>
          </a:prstGeom>
          <a:noFill/>
        </p:spPr>
        <p:txBody>
          <a:bodyPr wrap="square" rtlCol="0">
            <a:spAutoFit/>
          </a:bodyPr>
          <a:lstStyle/>
          <a:p>
            <a:r>
              <a:rPr lang="en-US" sz="3000" dirty="0" smtClean="0"/>
              <a:t>Ỉ -81)</a:t>
            </a:r>
            <a:endParaRPr lang="en-US" sz="3000" dirty="0"/>
          </a:p>
        </p:txBody>
      </p:sp>
      <p:sp>
        <p:nvSpPr>
          <p:cNvPr id="10" name="TextBox 9"/>
          <p:cNvSpPr txBox="1"/>
          <p:nvPr/>
        </p:nvSpPr>
        <p:spPr>
          <a:xfrm>
            <a:off x="4800600" y="4038600"/>
            <a:ext cx="3276600" cy="553998"/>
          </a:xfrm>
          <a:prstGeom prst="rect">
            <a:avLst/>
          </a:prstGeom>
          <a:noFill/>
        </p:spPr>
        <p:txBody>
          <a:bodyPr wrap="square" rtlCol="0">
            <a:spAutoFit/>
          </a:bodyPr>
          <a:lstStyle/>
          <a:p>
            <a:r>
              <a:rPr lang="en-US" sz="3000" dirty="0" smtClean="0"/>
              <a:t>BS Ỉ-81 (Bớc sai </a:t>
            </a:r>
            <a:endParaRPr lang="en-US" sz="3000" dirty="0"/>
          </a:p>
        </p:txBody>
      </p:sp>
      <p:sp>
        <p:nvSpPr>
          <p:cNvPr id="11" name="Multiply 10"/>
          <p:cNvSpPr/>
          <p:nvPr/>
        </p:nvSpPr>
        <p:spPr>
          <a:xfrm>
            <a:off x="7315200" y="4114800"/>
            <a:ext cx="457200" cy="457200"/>
          </a:xfrm>
          <a:prstGeom prst="mathMultiply">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2" name="TextBox 11"/>
          <p:cNvSpPr txBox="1"/>
          <p:nvPr/>
        </p:nvSpPr>
        <p:spPr>
          <a:xfrm>
            <a:off x="7696200" y="4114800"/>
            <a:ext cx="1219200" cy="553998"/>
          </a:xfrm>
          <a:prstGeom prst="rect">
            <a:avLst/>
          </a:prstGeom>
          <a:noFill/>
        </p:spPr>
        <p:txBody>
          <a:bodyPr wrap="square" rtlCol="0">
            <a:spAutoFit/>
          </a:bodyPr>
          <a:lstStyle/>
          <a:p>
            <a:r>
              <a:rPr lang="en-US" sz="3000" dirty="0" smtClean="0"/>
              <a:t>Ỉ-81)</a:t>
            </a:r>
            <a:endParaRPr lang="en-US" sz="3000" dirty="0"/>
          </a:p>
        </p:txBody>
      </p:sp>
      <p:sp>
        <p:nvSpPr>
          <p:cNvPr id="13" name="TextBox 12"/>
          <p:cNvSpPr txBox="1"/>
          <p:nvPr/>
        </p:nvSpPr>
        <p:spPr>
          <a:xfrm>
            <a:off x="4114800" y="4038600"/>
            <a:ext cx="2667000" cy="553998"/>
          </a:xfrm>
          <a:prstGeom prst="rect">
            <a:avLst/>
          </a:prstGeom>
          <a:noFill/>
        </p:spPr>
        <p:txBody>
          <a:bodyPr wrap="square" rtlCol="0">
            <a:spAutoFit/>
          </a:bodyPr>
          <a:lstStyle/>
          <a:p>
            <a:r>
              <a:rPr lang="en-US" sz="3000" i="1" dirty="0" smtClean="0"/>
              <a:t>  </a:t>
            </a:r>
            <a:r>
              <a:rPr lang="en-US" sz="3000" b="1" i="1" dirty="0" smtClean="0"/>
              <a:t>và</a:t>
            </a:r>
            <a:endParaRPr lang="en-US" sz="3000" b="1" i="1" dirty="0"/>
          </a:p>
        </p:txBody>
      </p:sp>
      <p:sp>
        <p:nvSpPr>
          <p:cNvPr id="14" name="Right Arrow 13"/>
          <p:cNvSpPr/>
          <p:nvPr/>
        </p:nvSpPr>
        <p:spPr>
          <a:xfrm>
            <a:off x="381000" y="4876800"/>
            <a:ext cx="914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600200" y="4800600"/>
            <a:ext cx="7162800" cy="1754326"/>
          </a:xfrm>
          <a:prstGeom prst="rect">
            <a:avLst/>
          </a:prstGeom>
          <a:noFill/>
        </p:spPr>
        <p:txBody>
          <a:bodyPr wrap="square" rtlCol="0">
            <a:spAutoFit/>
          </a:bodyPr>
          <a:lstStyle/>
          <a:p>
            <a:r>
              <a:rPr lang="en-US" sz="3600" i="1" dirty="0" smtClean="0"/>
              <a:t>Dễ nuôi, đẻ nhiều con, lưng tương đối thẳng,bụng gọn, chân cao, thịt nhiều nạt…</a:t>
            </a:r>
            <a:endParaRPr lang="en-US" sz="3600" i="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down)">
                                      <p:cBhvr>
                                        <p:cTn id="7" dur="500"/>
                                        <p:tgtEl>
                                          <p:spTgt spid="5122"/>
                                        </p:tgtEl>
                                      </p:cBhvr>
                                    </p:animEffect>
                                  </p:childTnLst>
                                </p:cTn>
                              </p:par>
                              <p:par>
                                <p:cTn id="8" presetID="5" presetClass="entr" presetSubtype="5"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checkerboard(down)">
                                      <p:cBhvr>
                                        <p:cTn id="10" dur="500"/>
                                        <p:tgtEl>
                                          <p:spTgt spid="5123"/>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down)">
                                      <p:cBhvr>
                                        <p:cTn id="13" dur="500"/>
                                        <p:tgtEl>
                                          <p:spTgt spid="7"/>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down)">
                                      <p:cBhvr>
                                        <p:cTn id="16" dur="500"/>
                                        <p:tgtEl>
                                          <p:spTgt spid="8"/>
                                        </p:tgtEl>
                                      </p:cBhvr>
                                    </p:animEffect>
                                  </p:childTnLst>
                                </p:cTn>
                              </p:par>
                              <p:par>
                                <p:cTn id="17" presetID="5" presetClass="entr" presetSubtype="5"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down)">
                                      <p:cBhvr>
                                        <p:cTn id="19" dur="500"/>
                                        <p:tgtEl>
                                          <p:spTgt spid="9"/>
                                        </p:tgtEl>
                                      </p:cBhvr>
                                    </p:animEffect>
                                  </p:childTnLst>
                                </p:cTn>
                              </p:par>
                              <p:par>
                                <p:cTn id="20" presetID="5" presetClass="entr" presetSubtype="5"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down)">
                                      <p:cBhvr>
                                        <p:cTn id="22" dur="500"/>
                                        <p:tgtEl>
                                          <p:spTgt spid="10"/>
                                        </p:tgtEl>
                                      </p:cBhvr>
                                    </p:animEffect>
                                  </p:childTnLst>
                                </p:cTn>
                              </p:par>
                              <p:par>
                                <p:cTn id="23" presetID="5" presetClass="entr" presetSubtype="5"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down)">
                                      <p:cBhvr>
                                        <p:cTn id="25" dur="500"/>
                                        <p:tgtEl>
                                          <p:spTgt spid="11"/>
                                        </p:tgtEl>
                                      </p:cBhvr>
                                    </p:animEffect>
                                  </p:childTnLst>
                                </p:cTn>
                              </p:par>
                              <p:par>
                                <p:cTn id="26" presetID="5" presetClass="entr" presetSubtype="5"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down)">
                                      <p:cBhvr>
                                        <p:cTn id="28" dur="500"/>
                                        <p:tgtEl>
                                          <p:spTgt spid="12"/>
                                        </p:tgtEl>
                                      </p:cBhvr>
                                    </p:animEffect>
                                  </p:childTnLst>
                                </p:cTn>
                              </p:par>
                              <p:par>
                                <p:cTn id="29" presetID="5" presetClass="entr" presetSubtype="5"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down)">
                                      <p:cBhvr>
                                        <p:cTn id="31" dur="500"/>
                                        <p:tgtEl>
                                          <p:spTgt spid="13"/>
                                        </p:tgtEl>
                                      </p:cBhvr>
                                    </p:animEffect>
                                  </p:childTnLst>
                                </p:cTn>
                              </p:par>
                              <p:par>
                                <p:cTn id="32" presetID="5" presetClass="entr" presetSubtype="5"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down)">
                                      <p:cBhvr>
                                        <p:cTn id="34" dur="500"/>
                                        <p:tgtEl>
                                          <p:spTgt spid="14"/>
                                        </p:tgtEl>
                                      </p:cBhvr>
                                    </p:animEffect>
                                  </p:childTnLst>
                                </p:cTn>
                              </p:par>
                              <p:par>
                                <p:cTn id="35" presetID="5" presetClass="entr" presetSubtype="5"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animBg="1"/>
      <p:bldP spid="12" grpId="0"/>
      <p:bldP spid="13"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1143000" cy="1325562"/>
          </a:xfrm>
        </p:spPr>
        <p:txBody>
          <a:bodyPr/>
          <a:lstStyle/>
          <a:p>
            <a:endParaRPr lang="en-US" dirty="0"/>
          </a:p>
        </p:txBody>
      </p:sp>
      <p:sp>
        <p:nvSpPr>
          <p:cNvPr id="3" name="Content Placeholder 2"/>
          <p:cNvSpPr>
            <a:spLocks noGrp="1"/>
          </p:cNvSpPr>
          <p:nvPr>
            <p:ph idx="1"/>
          </p:nvPr>
        </p:nvSpPr>
        <p:spPr>
          <a:xfrm>
            <a:off x="-3581400" y="4267200"/>
            <a:ext cx="2590800" cy="639763"/>
          </a:xfrm>
        </p:spPr>
        <p:txBody>
          <a:bodyPr/>
          <a:lstStyle/>
          <a:p>
            <a:endParaRPr lang="en-US" dirty="0"/>
          </a:p>
        </p:txBody>
      </p:sp>
      <p:sp>
        <p:nvSpPr>
          <p:cNvPr id="4" name="Rectangle 3"/>
          <p:cNvSpPr/>
          <p:nvPr/>
        </p:nvSpPr>
        <p:spPr>
          <a:xfrm>
            <a:off x="0" y="0"/>
            <a:ext cx="9144000" cy="1323439"/>
          </a:xfrm>
          <a:prstGeom prst="rect">
            <a:avLst/>
          </a:prstGeom>
        </p:spPr>
        <p:txBody>
          <a:bodyPr wrap="square">
            <a:spAutoFit/>
          </a:bodyPr>
          <a:lstStyle/>
          <a:p>
            <a:r>
              <a:rPr lang="en-US" sz="4000" b="1" i="1" dirty="0" smtClean="0">
                <a:solidFill>
                  <a:schemeClr val="accent5">
                    <a:lumMod val="50000"/>
                  </a:schemeClr>
                </a:solidFill>
                <a:latin typeface="Arial Black"/>
              </a:rPr>
              <a:t>►</a:t>
            </a:r>
            <a:r>
              <a:rPr lang="en-US" sz="4000" b="1" i="1" dirty="0" smtClean="0">
                <a:solidFill>
                  <a:schemeClr val="accent5">
                    <a:lumMod val="50000"/>
                  </a:schemeClr>
                </a:solidFill>
              </a:rPr>
              <a:t>Cải tạo giống địa phương (giống được tạo ra và nuôi lâu đời ở một địa phương)</a:t>
            </a:r>
            <a:endParaRPr lang="en-US" sz="4000" b="1" i="1" dirty="0">
              <a:solidFill>
                <a:schemeClr val="accent5">
                  <a:lumMod val="50000"/>
                </a:schemeClr>
              </a:solidFill>
            </a:endParaRPr>
          </a:p>
        </p:txBody>
      </p:sp>
      <p:cxnSp>
        <p:nvCxnSpPr>
          <p:cNvPr id="6" name="Straight Connector 5"/>
          <p:cNvCxnSpPr/>
          <p:nvPr/>
        </p:nvCxnSpPr>
        <p:spPr>
          <a:xfrm rot="5400000">
            <a:off x="2095500" y="3619500"/>
            <a:ext cx="4648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C:\Users\Hoang Huy\Desktop\HHHH\tải xuống (2).jpg"/>
          <p:cNvPicPr>
            <a:picLocks noChangeAspect="1" noChangeArrowheads="1"/>
          </p:cNvPicPr>
          <p:nvPr/>
        </p:nvPicPr>
        <p:blipFill>
          <a:blip r:embed="rId3"/>
          <a:srcRect/>
          <a:stretch>
            <a:fillRect/>
          </a:stretch>
        </p:blipFill>
        <p:spPr bwMode="auto">
          <a:xfrm>
            <a:off x="381000" y="1371600"/>
            <a:ext cx="3581400" cy="2361648"/>
          </a:xfrm>
          <a:prstGeom prst="rect">
            <a:avLst/>
          </a:prstGeom>
          <a:noFill/>
        </p:spPr>
      </p:pic>
      <p:sp>
        <p:nvSpPr>
          <p:cNvPr id="8" name="Right Arrow 7"/>
          <p:cNvSpPr/>
          <p:nvPr/>
        </p:nvSpPr>
        <p:spPr>
          <a:xfrm>
            <a:off x="0" y="4038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 y="3886200"/>
            <a:ext cx="3962400" cy="2400657"/>
          </a:xfrm>
          <a:prstGeom prst="rect">
            <a:avLst/>
          </a:prstGeom>
          <a:noFill/>
        </p:spPr>
        <p:txBody>
          <a:bodyPr wrap="square" rtlCol="0">
            <a:spAutoFit/>
          </a:bodyPr>
          <a:lstStyle/>
          <a:p>
            <a:r>
              <a:rPr lang="en-US" sz="3000" i="1" dirty="0" smtClean="0"/>
              <a:t>Nâng tầm vóc lúc mới xuất chuồng từ 40-50 kg/con lên 70-80 kg/con, tỉ lệ nạc 30-40% lên 47-52%. </a:t>
            </a:r>
            <a:endParaRPr lang="en-US" sz="3000" i="1" dirty="0"/>
          </a:p>
        </p:txBody>
      </p:sp>
      <p:pic>
        <p:nvPicPr>
          <p:cNvPr id="6147" name="Picture 3" descr="C:\Users\Hoang Huy\Desktop\HHHH\tải xuống (3).jpg"/>
          <p:cNvPicPr>
            <a:picLocks noChangeAspect="1" noChangeArrowheads="1"/>
          </p:cNvPicPr>
          <p:nvPr/>
        </p:nvPicPr>
        <p:blipFill>
          <a:blip r:embed="rId4"/>
          <a:srcRect/>
          <a:stretch>
            <a:fillRect/>
          </a:stretch>
        </p:blipFill>
        <p:spPr bwMode="auto">
          <a:xfrm>
            <a:off x="5029200" y="1295400"/>
            <a:ext cx="3657600" cy="2478593"/>
          </a:xfrm>
          <a:prstGeom prst="rect">
            <a:avLst/>
          </a:prstGeom>
          <a:noFill/>
        </p:spPr>
      </p:pic>
      <p:sp>
        <p:nvSpPr>
          <p:cNvPr id="11" name="Right Arrow 10"/>
          <p:cNvSpPr/>
          <p:nvPr/>
        </p:nvSpPr>
        <p:spPr>
          <a:xfrm>
            <a:off x="4572000" y="40386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257800" y="3962400"/>
            <a:ext cx="3657600" cy="2554545"/>
          </a:xfrm>
          <a:prstGeom prst="rect">
            <a:avLst/>
          </a:prstGeom>
          <a:noFill/>
        </p:spPr>
        <p:txBody>
          <a:bodyPr wrap="square" rtlCol="0">
            <a:spAutoFit/>
          </a:bodyPr>
          <a:lstStyle/>
          <a:p>
            <a:r>
              <a:rPr lang="en-US" sz="3200" i="1" dirty="0" smtClean="0"/>
              <a:t>Nước ta có khoảng 29 ngàn con bò sữa, trong đó, trên 95% là bò lai theo công thức này.</a:t>
            </a:r>
            <a:endParaRPr lang="en-US" sz="3200" i="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diamond(in)">
                                      <p:cBhvr>
                                        <p:cTn id="10" dur="500"/>
                                        <p:tgtEl>
                                          <p:spTgt spid="614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500"/>
                                        <p:tgtEl>
                                          <p:spTgt spid="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box(in)">
                                      <p:cBhvr>
                                        <p:cTn id="24" dur="500"/>
                                        <p:tgtEl>
                                          <p:spTgt spid="614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85800" cy="792162"/>
          </a:xfrm>
        </p:spPr>
        <p:txBody>
          <a:bodyPr/>
          <a:lstStyle/>
          <a:p>
            <a:endParaRPr lang="en-US" dirty="0"/>
          </a:p>
        </p:txBody>
      </p:sp>
      <p:sp>
        <p:nvSpPr>
          <p:cNvPr id="3" name="Content Placeholder 2"/>
          <p:cNvSpPr>
            <a:spLocks noGrp="1"/>
          </p:cNvSpPr>
          <p:nvPr>
            <p:ph idx="1"/>
          </p:nvPr>
        </p:nvSpPr>
        <p:spPr>
          <a:xfrm>
            <a:off x="-2286000" y="4876800"/>
            <a:ext cx="1219200" cy="1020763"/>
          </a:xfrm>
        </p:spPr>
        <p:txBody>
          <a:bodyPr/>
          <a:lstStyle/>
          <a:p>
            <a:endParaRPr lang="en-US" dirty="0"/>
          </a:p>
        </p:txBody>
      </p:sp>
      <p:sp>
        <p:nvSpPr>
          <p:cNvPr id="8" name="Rectangle 7"/>
          <p:cNvSpPr/>
          <p:nvPr/>
        </p:nvSpPr>
        <p:spPr>
          <a:xfrm>
            <a:off x="228600" y="0"/>
            <a:ext cx="8599983" cy="769441"/>
          </a:xfrm>
          <a:prstGeom prst="rect">
            <a:avLst/>
          </a:prstGeom>
        </p:spPr>
        <p:txBody>
          <a:bodyPr wrap="none">
            <a:spAutoFit/>
          </a:bodyPr>
          <a:lstStyle/>
          <a:p>
            <a:r>
              <a:rPr lang="en-US" sz="4400" b="1" i="1" dirty="0" smtClean="0">
                <a:solidFill>
                  <a:schemeClr val="accent4">
                    <a:lumMod val="50000"/>
                  </a:schemeClr>
                </a:solidFill>
                <a:latin typeface="Arial Black"/>
              </a:rPr>
              <a:t>►</a:t>
            </a:r>
            <a:r>
              <a:rPr lang="en-US" sz="4400" b="1" i="1" dirty="0" smtClean="0">
                <a:solidFill>
                  <a:schemeClr val="accent4">
                    <a:lumMod val="50000"/>
                  </a:schemeClr>
                </a:solidFill>
              </a:rPr>
              <a:t>Tạo giống ưu thế lai (giống lai F1)</a:t>
            </a:r>
            <a:endParaRPr lang="en-US" sz="4400" b="1" i="1" dirty="0">
              <a:solidFill>
                <a:schemeClr val="accent4">
                  <a:lumMod val="50000"/>
                </a:schemeClr>
              </a:solidFill>
            </a:endParaRPr>
          </a:p>
        </p:txBody>
      </p:sp>
      <p:pic>
        <p:nvPicPr>
          <p:cNvPr id="1026" name="Picture 2" descr="C:\Users\Hoang Huy\Desktop\HHHH\ky-thuat-nuoi-vit-sinh-san-vit-de-1.jpg"/>
          <p:cNvPicPr>
            <a:picLocks noChangeAspect="1" noChangeArrowheads="1"/>
          </p:cNvPicPr>
          <p:nvPr/>
        </p:nvPicPr>
        <p:blipFill>
          <a:blip r:embed="rId2"/>
          <a:srcRect/>
          <a:stretch>
            <a:fillRect/>
          </a:stretch>
        </p:blipFill>
        <p:spPr bwMode="auto">
          <a:xfrm>
            <a:off x="228600" y="762000"/>
            <a:ext cx="3733800" cy="2235200"/>
          </a:xfrm>
          <a:prstGeom prst="rect">
            <a:avLst/>
          </a:prstGeom>
          <a:noFill/>
        </p:spPr>
      </p:pic>
      <p:sp>
        <p:nvSpPr>
          <p:cNvPr id="10" name="TextBox 9"/>
          <p:cNvSpPr txBox="1"/>
          <p:nvPr/>
        </p:nvSpPr>
        <p:spPr>
          <a:xfrm>
            <a:off x="228600" y="3048000"/>
            <a:ext cx="3581400" cy="1015663"/>
          </a:xfrm>
          <a:prstGeom prst="rect">
            <a:avLst/>
          </a:prstGeom>
          <a:noFill/>
        </p:spPr>
        <p:txBody>
          <a:bodyPr wrap="square" rtlCol="0">
            <a:spAutoFit/>
          </a:bodyPr>
          <a:lstStyle/>
          <a:p>
            <a:pPr algn="ctr"/>
            <a:r>
              <a:rPr lang="en-US" sz="3000" i="1" dirty="0" smtClean="0"/>
              <a:t>*Tổ hợp lai cho các ưu thế lai cao ở vịt</a:t>
            </a:r>
            <a:endParaRPr lang="en-US" sz="3000" i="1" dirty="0"/>
          </a:p>
        </p:txBody>
      </p:sp>
      <p:sp>
        <p:nvSpPr>
          <p:cNvPr id="11" name="TextBox 10"/>
          <p:cNvSpPr txBox="1"/>
          <p:nvPr/>
        </p:nvSpPr>
        <p:spPr>
          <a:xfrm>
            <a:off x="228600" y="3886200"/>
            <a:ext cx="3733800" cy="477054"/>
          </a:xfrm>
          <a:prstGeom prst="rect">
            <a:avLst/>
          </a:prstGeom>
          <a:noFill/>
        </p:spPr>
        <p:txBody>
          <a:bodyPr wrap="square" rtlCol="0">
            <a:spAutoFit/>
          </a:bodyPr>
          <a:lstStyle/>
          <a:p>
            <a:r>
              <a:rPr lang="en-US" sz="2500" dirty="0" smtClean="0"/>
              <a:t>( Bầu     Cỏ; vịt      ngan…)</a:t>
            </a:r>
            <a:endParaRPr lang="en-US" sz="2500" dirty="0"/>
          </a:p>
        </p:txBody>
      </p:sp>
      <p:sp>
        <p:nvSpPr>
          <p:cNvPr id="12" name="Multiply 11"/>
          <p:cNvSpPr/>
          <p:nvPr/>
        </p:nvSpPr>
        <p:spPr>
          <a:xfrm>
            <a:off x="990600" y="40386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ultiply 12"/>
          <p:cNvSpPr/>
          <p:nvPr/>
        </p:nvSpPr>
        <p:spPr>
          <a:xfrm>
            <a:off x="2209800" y="40386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C:\Users\Hoang Huy\Desktop\HHHH\IMG_3644.jpg"/>
          <p:cNvPicPr>
            <a:picLocks noChangeAspect="1" noChangeArrowheads="1"/>
          </p:cNvPicPr>
          <p:nvPr/>
        </p:nvPicPr>
        <p:blipFill>
          <a:blip r:embed="rId3"/>
          <a:srcRect/>
          <a:stretch>
            <a:fillRect/>
          </a:stretch>
        </p:blipFill>
        <p:spPr bwMode="auto">
          <a:xfrm>
            <a:off x="4495800" y="838200"/>
            <a:ext cx="4343400" cy="2109107"/>
          </a:xfrm>
          <a:prstGeom prst="rect">
            <a:avLst/>
          </a:prstGeom>
          <a:noFill/>
        </p:spPr>
      </p:pic>
      <p:sp>
        <p:nvSpPr>
          <p:cNvPr id="18" name="Rectangle 17"/>
          <p:cNvSpPr/>
          <p:nvPr/>
        </p:nvSpPr>
        <p:spPr>
          <a:xfrm>
            <a:off x="4648200" y="2971800"/>
            <a:ext cx="4038600" cy="1015663"/>
          </a:xfrm>
          <a:prstGeom prst="rect">
            <a:avLst/>
          </a:prstGeom>
        </p:spPr>
        <p:txBody>
          <a:bodyPr wrap="square">
            <a:spAutoFit/>
          </a:bodyPr>
          <a:lstStyle/>
          <a:p>
            <a:pPr algn="ctr"/>
            <a:r>
              <a:rPr lang="en-US" sz="3000" i="1" dirty="0" smtClean="0"/>
              <a:t>*Tổ hợp lai cho các ưu thế lai cao ở gà</a:t>
            </a:r>
            <a:endParaRPr lang="en-US" sz="3000" i="1" dirty="0"/>
          </a:p>
        </p:txBody>
      </p:sp>
      <p:sp>
        <p:nvSpPr>
          <p:cNvPr id="19" name="TextBox 18"/>
          <p:cNvSpPr txBox="1"/>
          <p:nvPr/>
        </p:nvSpPr>
        <p:spPr>
          <a:xfrm>
            <a:off x="4191000" y="3810000"/>
            <a:ext cx="4953000" cy="477054"/>
          </a:xfrm>
          <a:prstGeom prst="rect">
            <a:avLst/>
          </a:prstGeom>
          <a:noFill/>
        </p:spPr>
        <p:txBody>
          <a:bodyPr wrap="square" rtlCol="0">
            <a:spAutoFit/>
          </a:bodyPr>
          <a:lstStyle/>
          <a:p>
            <a:r>
              <a:rPr lang="en-US" sz="2500" dirty="0" smtClean="0"/>
              <a:t>(Gà Ri     Gà Mía; Gà Ri     Gà Sasso…)</a:t>
            </a:r>
            <a:endParaRPr lang="en-US" sz="2500" dirty="0"/>
          </a:p>
        </p:txBody>
      </p:sp>
      <p:sp>
        <p:nvSpPr>
          <p:cNvPr id="20" name="Multiply 19"/>
          <p:cNvSpPr/>
          <p:nvPr/>
        </p:nvSpPr>
        <p:spPr>
          <a:xfrm>
            <a:off x="5029200" y="39624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Multiply 20"/>
          <p:cNvSpPr/>
          <p:nvPr/>
        </p:nvSpPr>
        <p:spPr>
          <a:xfrm>
            <a:off x="7162800" y="39624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Users\Hoang Huy\Desktop\HHHH\085522_moi-cau-ca-tre.jpg"/>
          <p:cNvPicPr>
            <a:picLocks noChangeAspect="1" noChangeArrowheads="1"/>
          </p:cNvPicPr>
          <p:nvPr/>
        </p:nvPicPr>
        <p:blipFill>
          <a:blip r:embed="rId4"/>
          <a:srcRect/>
          <a:stretch>
            <a:fillRect/>
          </a:stretch>
        </p:blipFill>
        <p:spPr bwMode="auto">
          <a:xfrm>
            <a:off x="228600" y="4419600"/>
            <a:ext cx="3733800" cy="2171105"/>
          </a:xfrm>
          <a:prstGeom prst="rect">
            <a:avLst/>
          </a:prstGeom>
          <a:noFill/>
        </p:spPr>
      </p:pic>
      <p:sp>
        <p:nvSpPr>
          <p:cNvPr id="23" name="Rectangle 22"/>
          <p:cNvSpPr/>
          <p:nvPr/>
        </p:nvSpPr>
        <p:spPr>
          <a:xfrm>
            <a:off x="4343400" y="4267200"/>
            <a:ext cx="4419599" cy="1015663"/>
          </a:xfrm>
          <a:prstGeom prst="rect">
            <a:avLst/>
          </a:prstGeom>
        </p:spPr>
        <p:txBody>
          <a:bodyPr wrap="square">
            <a:spAutoFit/>
          </a:bodyPr>
          <a:lstStyle/>
          <a:p>
            <a:pPr algn="ctr"/>
            <a:r>
              <a:rPr lang="en-US" sz="3000" i="1" dirty="0" smtClean="0"/>
              <a:t>*Tổ hợp lai cho các ưu thế lai cao ở cá</a:t>
            </a:r>
            <a:endParaRPr lang="en-US" sz="3000" dirty="0"/>
          </a:p>
        </p:txBody>
      </p:sp>
      <p:sp>
        <p:nvSpPr>
          <p:cNvPr id="24" name="TextBox 23"/>
          <p:cNvSpPr txBox="1"/>
          <p:nvPr/>
        </p:nvSpPr>
        <p:spPr>
          <a:xfrm>
            <a:off x="4191000" y="5181600"/>
            <a:ext cx="4724400" cy="861774"/>
          </a:xfrm>
          <a:prstGeom prst="rect">
            <a:avLst/>
          </a:prstGeom>
          <a:noFill/>
        </p:spPr>
        <p:txBody>
          <a:bodyPr wrap="square" rtlCol="0">
            <a:spAutoFit/>
          </a:bodyPr>
          <a:lstStyle/>
          <a:p>
            <a:r>
              <a:rPr lang="en-US" sz="2500" dirty="0" smtClean="0"/>
              <a:t>(Cá chép Việt      Cá chép Hungari; cá trê lai…)</a:t>
            </a:r>
            <a:endParaRPr lang="en-US" sz="2500" dirty="0"/>
          </a:p>
        </p:txBody>
      </p:sp>
      <p:sp>
        <p:nvSpPr>
          <p:cNvPr id="25" name="Multiply 24"/>
          <p:cNvSpPr/>
          <p:nvPr/>
        </p:nvSpPr>
        <p:spPr>
          <a:xfrm>
            <a:off x="6019800" y="53340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5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5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500"/>
                                        <p:tgtEl>
                                          <p:spTgt spid="1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additive="base">
                                        <p:cTn id="24" dur="500" fill="hold"/>
                                        <p:tgtEl>
                                          <p:spTgt spid="1027"/>
                                        </p:tgtEl>
                                        <p:attrNameLst>
                                          <p:attrName>ppt_x</p:attrName>
                                        </p:attrNameLst>
                                      </p:cBhvr>
                                      <p:tavLst>
                                        <p:tav tm="0">
                                          <p:val>
                                            <p:strVal val="0-#ppt_w/2"/>
                                          </p:val>
                                        </p:tav>
                                        <p:tav tm="100000">
                                          <p:val>
                                            <p:strVal val="#ppt_x"/>
                                          </p:val>
                                        </p:tav>
                                      </p:tavLst>
                                    </p:anim>
                                    <p:anim calcmode="lin" valueType="num">
                                      <p:cBhvr additive="base">
                                        <p:cTn id="25" dur="500" fill="hold"/>
                                        <p:tgtEl>
                                          <p:spTgt spid="1027"/>
                                        </p:tgtEl>
                                        <p:attrNameLst>
                                          <p:attrName>ppt_y</p:attrName>
                                        </p:attrNameLst>
                                      </p:cBhvr>
                                      <p:tavLst>
                                        <p:tav tm="0">
                                          <p:val>
                                            <p:strVal val="1+#ppt_h/2"/>
                                          </p:val>
                                        </p:tav>
                                        <p:tav tm="100000">
                                          <p:val>
                                            <p:strVal val="#ppt_y"/>
                                          </p:val>
                                        </p:tav>
                                      </p:tavLst>
                                    </p:anim>
                                  </p:childTnLst>
                                </p:cTn>
                              </p:par>
                              <p:par>
                                <p:cTn id="26" presetID="2" presetClass="entr" presetSubtype="12" fill="hold" grpId="1"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12" fill="hold" grpId="1"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12" fill="hold" grpId="1"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12" fill="hold" grpId="1"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0-#ppt_w/2"/>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5"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blinds(vertical)">
                                      <p:cBhvr>
                                        <p:cTn id="46" dur="500"/>
                                        <p:tgtEl>
                                          <p:spTgt spid="1028"/>
                                        </p:tgtEl>
                                      </p:cBhvr>
                                    </p:animEffect>
                                  </p:childTnLst>
                                </p:cTn>
                              </p:par>
                              <p:par>
                                <p:cTn id="47" presetID="3" presetClass="entr" presetSubtype="5"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vertical)">
                                      <p:cBhvr>
                                        <p:cTn id="49" dur="500"/>
                                        <p:tgtEl>
                                          <p:spTgt spid="23"/>
                                        </p:tgtEl>
                                      </p:cBhvr>
                                    </p:animEffect>
                                  </p:childTnLst>
                                </p:cTn>
                              </p:par>
                              <p:par>
                                <p:cTn id="50" presetID="3" presetClass="entr" presetSubtype="5"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vertical)">
                                      <p:cBhvr>
                                        <p:cTn id="52" dur="500"/>
                                        <p:tgtEl>
                                          <p:spTgt spid="24"/>
                                        </p:tgtEl>
                                      </p:cBhvr>
                                    </p:animEffect>
                                  </p:childTnLst>
                                </p:cTn>
                              </p:par>
                              <p:par>
                                <p:cTn id="53" presetID="3" presetClass="entr" presetSubtype="5"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vertic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8" grpId="1"/>
      <p:bldP spid="19" grpId="1"/>
      <p:bldP spid="20" grpId="1" animBg="1"/>
      <p:bldP spid="21" grpId="1" animBg="1"/>
      <p:bldP spid="23" grpId="1"/>
      <p:bldP spid="24" grpId="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457200" cy="944562"/>
          </a:xfrm>
        </p:spPr>
        <p:txBody>
          <a:bodyPr/>
          <a:lstStyle/>
          <a:p>
            <a:endParaRPr lang="en-US" dirty="0"/>
          </a:p>
        </p:txBody>
      </p:sp>
      <p:sp>
        <p:nvSpPr>
          <p:cNvPr id="3" name="Content Placeholder 2"/>
          <p:cNvSpPr>
            <a:spLocks noGrp="1"/>
          </p:cNvSpPr>
          <p:nvPr>
            <p:ph idx="1"/>
          </p:nvPr>
        </p:nvSpPr>
        <p:spPr>
          <a:xfrm>
            <a:off x="-2286000" y="5257800"/>
            <a:ext cx="1066800" cy="411163"/>
          </a:xfrm>
        </p:spPr>
        <p:txBody>
          <a:bodyPr>
            <a:normAutofit fontScale="77500" lnSpcReduction="20000"/>
          </a:bodyPr>
          <a:lstStyle/>
          <a:p>
            <a:endParaRPr lang="en-US" dirty="0"/>
          </a:p>
        </p:txBody>
      </p:sp>
      <p:sp>
        <p:nvSpPr>
          <p:cNvPr id="4" name="Rectangle 3"/>
          <p:cNvSpPr/>
          <p:nvPr/>
        </p:nvSpPr>
        <p:spPr>
          <a:xfrm>
            <a:off x="0" y="0"/>
            <a:ext cx="10363200" cy="769441"/>
          </a:xfrm>
          <a:prstGeom prst="rect">
            <a:avLst/>
          </a:prstGeom>
        </p:spPr>
        <p:txBody>
          <a:bodyPr wrap="square">
            <a:spAutoFit/>
          </a:bodyPr>
          <a:lstStyle/>
          <a:p>
            <a:r>
              <a:rPr lang="en-US" sz="4400" b="1" i="1" dirty="0" smtClean="0">
                <a:solidFill>
                  <a:schemeClr val="accent2">
                    <a:lumMod val="50000"/>
                  </a:schemeClr>
                </a:solidFill>
                <a:latin typeface="Arial Black"/>
              </a:rPr>
              <a:t>►</a:t>
            </a:r>
            <a:r>
              <a:rPr lang="en-US" sz="4400" b="1" i="1" dirty="0" smtClean="0">
                <a:solidFill>
                  <a:schemeClr val="accent2">
                    <a:lumMod val="50000"/>
                  </a:schemeClr>
                </a:solidFill>
              </a:rPr>
              <a:t>Nuôi thích nghi các giống nhập hội</a:t>
            </a:r>
            <a:endParaRPr lang="en-US" sz="4400" b="1" i="1" dirty="0">
              <a:solidFill>
                <a:schemeClr val="accent2">
                  <a:lumMod val="50000"/>
                </a:schemeClr>
              </a:solidFill>
            </a:endParaRPr>
          </a:p>
        </p:txBody>
      </p:sp>
      <p:pic>
        <p:nvPicPr>
          <p:cNvPr id="2050" name="Picture 2" descr="C:\Users\Hoang Huy\Desktop\HHHH\Vit_SIEU_NAC.jpg"/>
          <p:cNvPicPr>
            <a:picLocks noChangeAspect="1" noChangeArrowheads="1"/>
          </p:cNvPicPr>
          <p:nvPr/>
        </p:nvPicPr>
        <p:blipFill>
          <a:blip r:embed="rId2" cstate="print"/>
          <a:srcRect/>
          <a:stretch>
            <a:fillRect/>
          </a:stretch>
        </p:blipFill>
        <p:spPr bwMode="auto">
          <a:xfrm>
            <a:off x="228600" y="685800"/>
            <a:ext cx="2590800" cy="1798267"/>
          </a:xfrm>
          <a:prstGeom prst="rect">
            <a:avLst/>
          </a:prstGeom>
          <a:noFill/>
        </p:spPr>
      </p:pic>
      <p:sp>
        <p:nvSpPr>
          <p:cNvPr id="6" name="TextBox 5"/>
          <p:cNvSpPr txBox="1"/>
          <p:nvPr/>
        </p:nvSpPr>
        <p:spPr>
          <a:xfrm>
            <a:off x="381000" y="2514600"/>
            <a:ext cx="1981200" cy="861774"/>
          </a:xfrm>
          <a:prstGeom prst="rect">
            <a:avLst/>
          </a:prstGeom>
          <a:noFill/>
        </p:spPr>
        <p:txBody>
          <a:bodyPr wrap="square" rtlCol="0">
            <a:spAutoFit/>
          </a:bodyPr>
          <a:lstStyle/>
          <a:p>
            <a:pPr algn="ctr"/>
            <a:r>
              <a:rPr lang="en-US" sz="2500" b="1" i="1" dirty="0" smtClean="0">
                <a:solidFill>
                  <a:schemeClr val="accent6">
                    <a:lumMod val="75000"/>
                  </a:schemeClr>
                </a:solidFill>
              </a:rPr>
              <a:t>Vịt siêu thịt</a:t>
            </a:r>
          </a:p>
          <a:p>
            <a:pPr algn="ctr"/>
            <a:r>
              <a:rPr lang="en-US" sz="2500" b="1" i="1" dirty="0" smtClean="0">
                <a:solidFill>
                  <a:schemeClr val="accent6">
                    <a:lumMod val="75000"/>
                  </a:schemeClr>
                </a:solidFill>
              </a:rPr>
              <a:t>( Super meat)</a:t>
            </a:r>
            <a:endParaRPr lang="en-US" sz="2500" b="1" i="1" dirty="0">
              <a:solidFill>
                <a:schemeClr val="accent6">
                  <a:lumMod val="75000"/>
                </a:schemeClr>
              </a:solidFill>
            </a:endParaRPr>
          </a:p>
        </p:txBody>
      </p:sp>
      <p:pic>
        <p:nvPicPr>
          <p:cNvPr id="2051" name="Picture 3" descr="C:\Users\Hoang Huy\Desktop\HHHH\khaki_1.jpg"/>
          <p:cNvPicPr>
            <a:picLocks noChangeAspect="1" noChangeArrowheads="1"/>
          </p:cNvPicPr>
          <p:nvPr/>
        </p:nvPicPr>
        <p:blipFill>
          <a:blip r:embed="rId3"/>
          <a:srcRect/>
          <a:stretch>
            <a:fillRect/>
          </a:stretch>
        </p:blipFill>
        <p:spPr bwMode="auto">
          <a:xfrm>
            <a:off x="2971800" y="685800"/>
            <a:ext cx="2514600" cy="2168201"/>
          </a:xfrm>
          <a:prstGeom prst="rect">
            <a:avLst/>
          </a:prstGeom>
          <a:noFill/>
        </p:spPr>
      </p:pic>
      <p:sp>
        <p:nvSpPr>
          <p:cNvPr id="8" name="TextBox 7"/>
          <p:cNvSpPr txBox="1"/>
          <p:nvPr/>
        </p:nvSpPr>
        <p:spPr>
          <a:xfrm>
            <a:off x="3048000" y="2895600"/>
            <a:ext cx="2286000" cy="861774"/>
          </a:xfrm>
          <a:prstGeom prst="rect">
            <a:avLst/>
          </a:prstGeom>
          <a:noFill/>
        </p:spPr>
        <p:txBody>
          <a:bodyPr wrap="square" rtlCol="0">
            <a:spAutoFit/>
          </a:bodyPr>
          <a:lstStyle/>
          <a:p>
            <a:pPr algn="ctr"/>
            <a:r>
              <a:rPr lang="en-US" sz="2500" b="1" i="1" dirty="0" smtClean="0">
                <a:solidFill>
                  <a:schemeClr val="bg2">
                    <a:lumMod val="25000"/>
                  </a:schemeClr>
                </a:solidFill>
              </a:rPr>
              <a:t>Vịt siêu trứng </a:t>
            </a:r>
          </a:p>
          <a:p>
            <a:pPr algn="ctr"/>
            <a:r>
              <a:rPr lang="en-US" sz="2500" b="1" i="1" dirty="0" smtClean="0">
                <a:solidFill>
                  <a:schemeClr val="bg2">
                    <a:lumMod val="25000"/>
                  </a:schemeClr>
                </a:solidFill>
              </a:rPr>
              <a:t>( Kaki cambell)</a:t>
            </a:r>
            <a:endParaRPr lang="en-US" sz="2500" b="1" i="1" dirty="0">
              <a:solidFill>
                <a:schemeClr val="bg2">
                  <a:lumMod val="25000"/>
                </a:schemeClr>
              </a:solidFill>
            </a:endParaRPr>
          </a:p>
        </p:txBody>
      </p:sp>
      <p:pic>
        <p:nvPicPr>
          <p:cNvPr id="2052" name="Picture 4" descr="C:\Users\Hoang Huy\Desktop\HHHH\21202(1).gif"/>
          <p:cNvPicPr>
            <a:picLocks noChangeAspect="1" noChangeArrowheads="1"/>
          </p:cNvPicPr>
          <p:nvPr/>
        </p:nvPicPr>
        <p:blipFill>
          <a:blip r:embed="rId4"/>
          <a:srcRect/>
          <a:stretch>
            <a:fillRect/>
          </a:stretch>
        </p:blipFill>
        <p:spPr bwMode="auto">
          <a:xfrm>
            <a:off x="0" y="3886200"/>
            <a:ext cx="3027815" cy="1828800"/>
          </a:xfrm>
          <a:prstGeom prst="rect">
            <a:avLst/>
          </a:prstGeom>
          <a:noFill/>
        </p:spPr>
      </p:pic>
      <p:pic>
        <p:nvPicPr>
          <p:cNvPr id="2053" name="Picture 5" descr="C:\Users\Hoang Huy\Desktop\HHHH\gatamhoang.jpg.jpg"/>
          <p:cNvPicPr>
            <a:picLocks noChangeAspect="1" noChangeArrowheads="1"/>
          </p:cNvPicPr>
          <p:nvPr/>
        </p:nvPicPr>
        <p:blipFill>
          <a:blip r:embed="rId5"/>
          <a:srcRect/>
          <a:stretch>
            <a:fillRect/>
          </a:stretch>
        </p:blipFill>
        <p:spPr bwMode="auto">
          <a:xfrm>
            <a:off x="5867400" y="762000"/>
            <a:ext cx="2839321" cy="1828800"/>
          </a:xfrm>
          <a:prstGeom prst="rect">
            <a:avLst/>
          </a:prstGeom>
          <a:noFill/>
        </p:spPr>
      </p:pic>
      <p:sp>
        <p:nvSpPr>
          <p:cNvPr id="12" name="TextBox 11"/>
          <p:cNvSpPr txBox="1"/>
          <p:nvPr/>
        </p:nvSpPr>
        <p:spPr>
          <a:xfrm>
            <a:off x="6096000" y="2743200"/>
            <a:ext cx="2362200" cy="477054"/>
          </a:xfrm>
          <a:prstGeom prst="rect">
            <a:avLst/>
          </a:prstGeom>
          <a:noFill/>
        </p:spPr>
        <p:txBody>
          <a:bodyPr wrap="square" rtlCol="0">
            <a:spAutoFit/>
          </a:bodyPr>
          <a:lstStyle/>
          <a:p>
            <a:r>
              <a:rPr lang="en-US" sz="2500" b="1" i="1" dirty="0" smtClean="0">
                <a:solidFill>
                  <a:schemeClr val="accent6">
                    <a:lumMod val="50000"/>
                  </a:schemeClr>
                </a:solidFill>
              </a:rPr>
              <a:t>Gà Tam Hoàng</a:t>
            </a:r>
            <a:endParaRPr lang="en-US" sz="2500" b="1" i="1" dirty="0">
              <a:solidFill>
                <a:schemeClr val="accent6">
                  <a:lumMod val="50000"/>
                </a:schemeClr>
              </a:solidFill>
            </a:endParaRPr>
          </a:p>
        </p:txBody>
      </p:sp>
      <p:sp>
        <p:nvSpPr>
          <p:cNvPr id="13" name="TextBox 12"/>
          <p:cNvSpPr txBox="1"/>
          <p:nvPr/>
        </p:nvSpPr>
        <p:spPr>
          <a:xfrm>
            <a:off x="533400" y="5791200"/>
            <a:ext cx="2286000" cy="477054"/>
          </a:xfrm>
          <a:prstGeom prst="rect">
            <a:avLst/>
          </a:prstGeom>
          <a:noFill/>
        </p:spPr>
        <p:txBody>
          <a:bodyPr wrap="square" rtlCol="0">
            <a:spAutoFit/>
          </a:bodyPr>
          <a:lstStyle/>
          <a:p>
            <a:r>
              <a:rPr lang="en-US" sz="2500" b="1" i="1" dirty="0" smtClean="0">
                <a:solidFill>
                  <a:schemeClr val="bg1">
                    <a:lumMod val="50000"/>
                  </a:schemeClr>
                </a:solidFill>
              </a:rPr>
              <a:t>Cá chim trắng</a:t>
            </a:r>
            <a:endParaRPr lang="en-US" sz="2500" b="1" i="1" dirty="0">
              <a:solidFill>
                <a:schemeClr val="bg1">
                  <a:lumMod val="50000"/>
                </a:schemeClr>
              </a:solidFill>
            </a:endParaRPr>
          </a:p>
        </p:txBody>
      </p:sp>
      <p:sp>
        <p:nvSpPr>
          <p:cNvPr id="16" name="Right Arrow 15"/>
          <p:cNvSpPr/>
          <p:nvPr/>
        </p:nvSpPr>
        <p:spPr>
          <a:xfrm>
            <a:off x="3276600" y="3886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114800" y="3733800"/>
            <a:ext cx="4876800" cy="2785378"/>
          </a:xfrm>
          <a:prstGeom prst="rect">
            <a:avLst/>
          </a:prstGeom>
          <a:noFill/>
        </p:spPr>
        <p:txBody>
          <a:bodyPr wrap="square" rtlCol="0">
            <a:spAutoFit/>
          </a:bodyPr>
          <a:lstStyle/>
          <a:p>
            <a:pPr algn="ctr"/>
            <a:r>
              <a:rPr lang="en-US" sz="3500" i="1" dirty="0" smtClean="0"/>
              <a:t>Chúng được dùng để tăng nhanh sản lượng thịt, trứng, sữa, để tạo ưu thế lai và cải tạo giống nội có năng suất thấp.</a:t>
            </a:r>
            <a:endParaRPr lang="en-US" sz="3500" i="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additive="base">
                                        <p:cTn id="15" dur="500" fill="hold"/>
                                        <p:tgtEl>
                                          <p:spTgt spid="2051"/>
                                        </p:tgtEl>
                                        <p:attrNameLst>
                                          <p:attrName>ppt_x</p:attrName>
                                        </p:attrNameLst>
                                      </p:cBhvr>
                                      <p:tavLst>
                                        <p:tav tm="0">
                                          <p:val>
                                            <p:strVal val="1+#ppt_w/2"/>
                                          </p:val>
                                        </p:tav>
                                        <p:tav tm="100000">
                                          <p:val>
                                            <p:strVal val="#ppt_x"/>
                                          </p:val>
                                        </p:tav>
                                      </p:tavLst>
                                    </p:anim>
                                    <p:anim calcmode="lin" valueType="num">
                                      <p:cBhvr additive="base">
                                        <p:cTn id="16" dur="500" fill="hold"/>
                                        <p:tgtEl>
                                          <p:spTgt spid="2051"/>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1+#ppt_w/2"/>
                                          </p:val>
                                        </p:tav>
                                        <p:tav tm="100000">
                                          <p:val>
                                            <p:strVal val="#ppt_x"/>
                                          </p:val>
                                        </p:tav>
                                      </p:tavLst>
                                    </p:anim>
                                    <p:anim calcmode="lin" valueType="num">
                                      <p:cBhvr additive="base">
                                        <p:cTn id="24" dur="500" fill="hold"/>
                                        <p:tgtEl>
                                          <p:spTgt spid="2052"/>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500" fill="hold"/>
                                        <p:tgtEl>
                                          <p:spTgt spid="2053"/>
                                        </p:tgtEl>
                                        <p:attrNameLst>
                                          <p:attrName>ppt_x</p:attrName>
                                        </p:attrNameLst>
                                      </p:cBhvr>
                                      <p:tavLst>
                                        <p:tav tm="0">
                                          <p:val>
                                            <p:strVal val="1+#ppt_w/2"/>
                                          </p:val>
                                        </p:tav>
                                        <p:tav tm="100000">
                                          <p:val>
                                            <p:strVal val="#ppt_x"/>
                                          </p:val>
                                        </p:tav>
                                      </p:tavLst>
                                    </p:anim>
                                    <p:anim calcmode="lin" valueType="num">
                                      <p:cBhvr additive="base">
                                        <p:cTn id="28" dur="500" fill="hold"/>
                                        <p:tgtEl>
                                          <p:spTgt spid="2053"/>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5"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down)">
                                      <p:cBhvr>
                                        <p:cTn id="41" dur="500"/>
                                        <p:tgtEl>
                                          <p:spTgt spid="16"/>
                                        </p:tgtEl>
                                      </p:cBhvr>
                                    </p:animEffect>
                                  </p:childTnLst>
                                </p:cTn>
                              </p:par>
                              <p:par>
                                <p:cTn id="42" presetID="5" presetClass="entr" presetSubtype="5"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heckerboard(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066800" y="533400"/>
            <a:ext cx="304800" cy="76200"/>
          </a:xfrm>
        </p:spPr>
        <p:txBody>
          <a:bodyPr>
            <a:normAutofit fontScale="90000"/>
          </a:bodyPr>
          <a:lstStyle/>
          <a:p>
            <a:endParaRPr lang="en-US" dirty="0"/>
          </a:p>
        </p:txBody>
      </p:sp>
      <p:sp>
        <p:nvSpPr>
          <p:cNvPr id="3" name="Content Placeholder 2"/>
          <p:cNvSpPr>
            <a:spLocks noGrp="1"/>
          </p:cNvSpPr>
          <p:nvPr>
            <p:ph idx="1"/>
          </p:nvPr>
        </p:nvSpPr>
        <p:spPr>
          <a:xfrm flipV="1">
            <a:off x="-1371600" y="5943600"/>
            <a:ext cx="228600" cy="122237"/>
          </a:xfrm>
        </p:spPr>
        <p:txBody>
          <a:bodyPr>
            <a:normAutofit fontScale="25000" lnSpcReduction="20000"/>
          </a:bodyPr>
          <a:lstStyle/>
          <a:p>
            <a:endParaRPr lang="en-US" dirty="0"/>
          </a:p>
        </p:txBody>
      </p:sp>
      <p:sp>
        <p:nvSpPr>
          <p:cNvPr id="4" name="Rectangle 3"/>
          <p:cNvSpPr/>
          <p:nvPr/>
        </p:nvSpPr>
        <p:spPr>
          <a:xfrm>
            <a:off x="0" y="0"/>
            <a:ext cx="9144000" cy="1446550"/>
          </a:xfrm>
          <a:prstGeom prst="rect">
            <a:avLst/>
          </a:prstGeom>
        </p:spPr>
        <p:txBody>
          <a:bodyPr wrap="square">
            <a:spAutoFit/>
          </a:bodyPr>
          <a:lstStyle/>
          <a:p>
            <a:r>
              <a:rPr lang="en-US" sz="4400" b="1" i="1" dirty="0" smtClean="0">
                <a:solidFill>
                  <a:schemeClr val="accent1">
                    <a:lumMod val="50000"/>
                  </a:schemeClr>
                </a:solidFill>
                <a:latin typeface="Arial Black"/>
              </a:rPr>
              <a:t>►</a:t>
            </a:r>
            <a:r>
              <a:rPr lang="en-US" sz="4400" b="1" i="1" dirty="0" smtClean="0">
                <a:solidFill>
                  <a:schemeClr val="accent1">
                    <a:lumMod val="50000"/>
                  </a:schemeClr>
                </a:solidFill>
              </a:rPr>
              <a:t>Ứng dụng công nghệ sinh học trong công tác giống</a:t>
            </a:r>
            <a:endParaRPr lang="en-US" sz="4400" b="1" i="1" dirty="0">
              <a:solidFill>
                <a:schemeClr val="accent1">
                  <a:lumMod val="50000"/>
                </a:schemeClr>
              </a:solidFill>
            </a:endParaRPr>
          </a:p>
        </p:txBody>
      </p:sp>
      <p:sp>
        <p:nvSpPr>
          <p:cNvPr id="5" name="TextBox 4"/>
          <p:cNvSpPr txBox="1"/>
          <p:nvPr/>
        </p:nvSpPr>
        <p:spPr>
          <a:xfrm>
            <a:off x="4876800" y="1219200"/>
            <a:ext cx="4267200" cy="2862322"/>
          </a:xfrm>
          <a:prstGeom prst="rect">
            <a:avLst/>
          </a:prstGeom>
          <a:noFill/>
        </p:spPr>
        <p:txBody>
          <a:bodyPr wrap="square" rtlCol="0">
            <a:spAutoFit/>
          </a:bodyPr>
          <a:lstStyle/>
          <a:p>
            <a:pPr algn="ctr"/>
            <a:r>
              <a:rPr lang="en-US" sz="3000" dirty="0" smtClean="0"/>
              <a:t>Công nghệ cấy chuyển phôi cho phép cấy phôi từ bò mẹ cao sản sang những con bò khác ( nhờ những con bò này mang thai giúp)</a:t>
            </a:r>
            <a:endParaRPr lang="en-US" sz="3000" dirty="0"/>
          </a:p>
        </p:txBody>
      </p:sp>
      <p:pic>
        <p:nvPicPr>
          <p:cNvPr id="3074" name="Picture 2" descr="C:\Users\Hoang Huy\Desktop\HHHH\tải xuống (4).jpg"/>
          <p:cNvPicPr>
            <a:picLocks noChangeAspect="1" noChangeArrowheads="1"/>
          </p:cNvPicPr>
          <p:nvPr/>
        </p:nvPicPr>
        <p:blipFill>
          <a:blip r:embed="rId2"/>
          <a:srcRect/>
          <a:stretch>
            <a:fillRect/>
          </a:stretch>
        </p:blipFill>
        <p:spPr bwMode="auto">
          <a:xfrm>
            <a:off x="228600" y="1600200"/>
            <a:ext cx="4495800" cy="2133600"/>
          </a:xfrm>
          <a:prstGeom prst="rect">
            <a:avLst/>
          </a:prstGeom>
          <a:noFill/>
        </p:spPr>
      </p:pic>
      <p:sp>
        <p:nvSpPr>
          <p:cNvPr id="7" name="Right Arrow 6"/>
          <p:cNvSpPr/>
          <p:nvPr/>
        </p:nvSpPr>
        <p:spPr>
          <a:xfrm>
            <a:off x="152400" y="42672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14400" y="4191000"/>
            <a:ext cx="8229600" cy="2400657"/>
          </a:xfrm>
          <a:prstGeom prst="rect">
            <a:avLst/>
          </a:prstGeom>
          <a:noFill/>
        </p:spPr>
        <p:txBody>
          <a:bodyPr wrap="square" rtlCol="0">
            <a:spAutoFit/>
          </a:bodyPr>
          <a:lstStyle/>
          <a:p>
            <a:r>
              <a:rPr lang="en-US" sz="3000" i="1" dirty="0" smtClean="0"/>
              <a:t>Nhờ phương pháp này, từ một con bò mẹ có thể cho 10-500 con/năm, giúp cho việc tăng nhanh đàn bò hoặc bò thịt, giảm được 40-50% thời gian tạo giống bò. Viện Chăn nuôi Quốc gia đã tạo ra 60 con bò nhờ phương pháp cấy chuyển phôi.</a:t>
            </a:r>
            <a:endParaRPr lang="en-US" sz="3000"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ox(i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914400" cy="1143000"/>
          </a:xfrm>
        </p:spPr>
        <p:txBody>
          <a:bodyPr/>
          <a:lstStyle/>
          <a:p>
            <a:endParaRPr lang="en-US" dirty="0"/>
          </a:p>
        </p:txBody>
      </p:sp>
      <p:sp>
        <p:nvSpPr>
          <p:cNvPr id="3" name="Content Placeholder 2"/>
          <p:cNvSpPr>
            <a:spLocks noGrp="1"/>
          </p:cNvSpPr>
          <p:nvPr>
            <p:ph idx="1"/>
          </p:nvPr>
        </p:nvSpPr>
        <p:spPr>
          <a:xfrm>
            <a:off x="-3200400" y="4876800"/>
            <a:ext cx="2667000" cy="1020763"/>
          </a:xfrm>
        </p:spPr>
        <p:txBody>
          <a:bodyPr/>
          <a:lstStyle/>
          <a:p>
            <a:endParaRPr lang="en-US" dirty="0"/>
          </a:p>
        </p:txBody>
      </p:sp>
      <p:pic>
        <p:nvPicPr>
          <p:cNvPr id="3074" name="Picture 2" descr="C:\Users\Hoang Huy\Desktop\HHHH\2_57184.jpg"/>
          <p:cNvPicPr>
            <a:picLocks noChangeAspect="1" noChangeArrowheads="1"/>
          </p:cNvPicPr>
          <p:nvPr/>
        </p:nvPicPr>
        <p:blipFill>
          <a:blip r:embed="rId2"/>
          <a:srcRect/>
          <a:stretch>
            <a:fillRect/>
          </a:stretch>
        </p:blipFill>
        <p:spPr bwMode="auto">
          <a:xfrm>
            <a:off x="0" y="2971800"/>
            <a:ext cx="9144000" cy="3886200"/>
          </a:xfrm>
          <a:prstGeom prst="rect">
            <a:avLst/>
          </a:prstGeom>
          <a:ln>
            <a:noFill/>
          </a:ln>
          <a:effectLst>
            <a:softEdge rad="112500"/>
          </a:effectLst>
        </p:spPr>
      </p:pic>
      <p:sp>
        <p:nvSpPr>
          <p:cNvPr id="5" name="TextBox 4"/>
          <p:cNvSpPr txBox="1"/>
          <p:nvPr/>
        </p:nvSpPr>
        <p:spPr>
          <a:xfrm>
            <a:off x="2895600" y="152400"/>
            <a:ext cx="3200400" cy="923330"/>
          </a:xfrm>
          <a:prstGeom prst="rect">
            <a:avLst/>
          </a:prstGeom>
          <a:noFill/>
        </p:spPr>
        <p:txBody>
          <a:bodyPr wrap="square" rtlCol="0">
            <a:spAutoFit/>
          </a:bodyPr>
          <a:lstStyle/>
          <a:p>
            <a:pPr algn="ctr"/>
            <a:r>
              <a:rPr lang="en-US" sz="5400" b="1" i="1" dirty="0" smtClean="0">
                <a:solidFill>
                  <a:schemeClr val="accent3">
                    <a:lumMod val="75000"/>
                  </a:schemeClr>
                </a:solidFill>
              </a:rPr>
              <a:t>BÀI 37</a:t>
            </a:r>
            <a:endParaRPr lang="en-US" sz="5400" b="1" i="1" dirty="0">
              <a:solidFill>
                <a:schemeClr val="accent3">
                  <a:lumMod val="75000"/>
                </a:schemeClr>
              </a:solidFill>
            </a:endParaRPr>
          </a:p>
        </p:txBody>
      </p:sp>
      <p:sp>
        <p:nvSpPr>
          <p:cNvPr id="6" name="TextBox 5"/>
          <p:cNvSpPr txBox="1"/>
          <p:nvPr/>
        </p:nvSpPr>
        <p:spPr>
          <a:xfrm>
            <a:off x="0" y="914400"/>
            <a:ext cx="9144000" cy="2585323"/>
          </a:xfrm>
          <a:prstGeom prst="rect">
            <a:avLst/>
          </a:prstGeom>
          <a:noFill/>
        </p:spPr>
        <p:txBody>
          <a:bodyPr wrap="square" rtlCol="0">
            <a:spAutoFit/>
          </a:bodyPr>
          <a:lstStyle/>
          <a:p>
            <a:pPr algn="ctr"/>
            <a:r>
              <a:rPr lang="en-US" sz="5400" b="1" i="1" dirty="0" smtClean="0">
                <a:solidFill>
                  <a:schemeClr val="accent3">
                    <a:lumMod val="75000"/>
                  </a:schemeClr>
                </a:solidFill>
              </a:rPr>
              <a:t>THÀNH TỰU CHỌN GiỐNG Ở VIỆT NAM</a:t>
            </a:r>
          </a:p>
          <a:p>
            <a:endParaRPr lang="en-US" sz="54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4953000"/>
            <a:ext cx="1600200" cy="334963"/>
          </a:xfrm>
        </p:spPr>
        <p:txBody>
          <a:bodyPr>
            <a:normAutofit fontScale="55000" lnSpcReduction="20000"/>
          </a:bodyPr>
          <a:lstStyle/>
          <a:p>
            <a:endParaRPr lang="en-US" dirty="0"/>
          </a:p>
        </p:txBody>
      </p:sp>
      <p:sp>
        <p:nvSpPr>
          <p:cNvPr id="5" name="Rounded Rectangle 4"/>
          <p:cNvSpPr/>
          <p:nvPr/>
        </p:nvSpPr>
        <p:spPr>
          <a:xfrm>
            <a:off x="2057400" y="0"/>
            <a:ext cx="5334000" cy="1447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i="1" dirty="0" smtClean="0">
                <a:solidFill>
                  <a:srgbClr val="0070C0"/>
                </a:solidFill>
              </a:rPr>
              <a:t>THÀNH TỰU NỔI BẬT Ở ViỆT NAM</a:t>
            </a:r>
            <a:endParaRPr lang="en-US" sz="4400" b="1" i="1" dirty="0">
              <a:solidFill>
                <a:srgbClr val="0070C0"/>
              </a:solidFill>
            </a:endParaRPr>
          </a:p>
        </p:txBody>
      </p:sp>
      <p:sp>
        <p:nvSpPr>
          <p:cNvPr id="10" name="TextBox 9"/>
          <p:cNvSpPr txBox="1"/>
          <p:nvPr/>
        </p:nvSpPr>
        <p:spPr>
          <a:xfrm>
            <a:off x="0" y="3733800"/>
            <a:ext cx="4876800" cy="2400657"/>
          </a:xfrm>
          <a:prstGeom prst="rect">
            <a:avLst/>
          </a:prstGeom>
          <a:noFill/>
        </p:spPr>
        <p:txBody>
          <a:bodyPr wrap="square" rtlCol="0">
            <a:spAutoFit/>
          </a:bodyPr>
          <a:lstStyle/>
          <a:p>
            <a:r>
              <a:rPr lang="en-US" sz="2500" dirty="0" smtClean="0"/>
              <a:t>*</a:t>
            </a:r>
            <a:r>
              <a:rPr lang="en-US" sz="2500" i="1" dirty="0" smtClean="0"/>
              <a:t>Gây đột biến nhân tạo.</a:t>
            </a:r>
          </a:p>
          <a:p>
            <a:r>
              <a:rPr lang="en-US" sz="2500" i="1" dirty="0" smtClean="0"/>
              <a:t>*Lai hữu tính để tạo biến dị tổ hợp.</a:t>
            </a:r>
          </a:p>
          <a:p>
            <a:r>
              <a:rPr lang="en-US" sz="2500" i="1" dirty="0" smtClean="0"/>
              <a:t>*Tạo giống ưu thế lai.</a:t>
            </a:r>
          </a:p>
          <a:p>
            <a:r>
              <a:rPr lang="en-US" sz="2500" i="1" dirty="0" smtClean="0"/>
              <a:t>*Tạo thể đa bội.</a:t>
            </a:r>
          </a:p>
          <a:p>
            <a:r>
              <a:rPr lang="en-US" sz="2500" i="1" dirty="0" smtClean="0"/>
              <a:t>*Áp dụng các kĩ thuật của công nghệ tế bào và công nghệ lai.</a:t>
            </a:r>
            <a:endParaRPr lang="en-US" sz="2500" i="1" dirty="0"/>
          </a:p>
        </p:txBody>
      </p:sp>
      <p:sp>
        <p:nvSpPr>
          <p:cNvPr id="12" name="Down Arrow Callout 11"/>
          <p:cNvSpPr/>
          <p:nvPr/>
        </p:nvSpPr>
        <p:spPr>
          <a:xfrm>
            <a:off x="0" y="1752600"/>
            <a:ext cx="3810000" cy="1905000"/>
          </a:xfrm>
          <a:prstGeom prst="down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500" b="1" i="1" dirty="0" smtClean="0">
                <a:solidFill>
                  <a:schemeClr val="accent3">
                    <a:lumMod val="75000"/>
                  </a:schemeClr>
                </a:solidFill>
              </a:rPr>
              <a:t>Trong chọn giống cây trồng</a:t>
            </a:r>
            <a:endParaRPr lang="en-US" sz="3500" b="1" i="1" dirty="0">
              <a:solidFill>
                <a:schemeClr val="accent3">
                  <a:lumMod val="75000"/>
                </a:schemeClr>
              </a:solidFill>
            </a:endParaRPr>
          </a:p>
        </p:txBody>
      </p:sp>
      <p:sp>
        <p:nvSpPr>
          <p:cNvPr id="13" name="Down Arrow Callout 12"/>
          <p:cNvSpPr/>
          <p:nvPr/>
        </p:nvSpPr>
        <p:spPr>
          <a:xfrm>
            <a:off x="5638800" y="1828800"/>
            <a:ext cx="3505200" cy="1828800"/>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500" b="1" i="1" dirty="0" smtClean="0">
                <a:solidFill>
                  <a:schemeClr val="accent2">
                    <a:lumMod val="75000"/>
                  </a:schemeClr>
                </a:solidFill>
              </a:rPr>
              <a:t>Trong chọn giống vật nuôi</a:t>
            </a:r>
            <a:endParaRPr lang="en-US" sz="3500" b="1" i="1" dirty="0">
              <a:solidFill>
                <a:schemeClr val="accent2">
                  <a:lumMod val="75000"/>
                </a:schemeClr>
              </a:solidFill>
            </a:endParaRPr>
          </a:p>
        </p:txBody>
      </p:sp>
      <p:sp>
        <p:nvSpPr>
          <p:cNvPr id="15" name="Title 14"/>
          <p:cNvSpPr>
            <a:spLocks noGrp="1"/>
          </p:cNvSpPr>
          <p:nvPr>
            <p:ph type="title"/>
          </p:nvPr>
        </p:nvSpPr>
        <p:spPr>
          <a:xfrm>
            <a:off x="-8534400" y="0"/>
            <a:ext cx="1219200" cy="838200"/>
          </a:xfrm>
        </p:spPr>
        <p:txBody>
          <a:bodyPr/>
          <a:lstStyle/>
          <a:p>
            <a:endParaRPr lang="en-US" dirty="0"/>
          </a:p>
        </p:txBody>
      </p:sp>
      <p:sp>
        <p:nvSpPr>
          <p:cNvPr id="16" name="TextBox 15"/>
          <p:cNvSpPr txBox="1"/>
          <p:nvPr/>
        </p:nvSpPr>
        <p:spPr>
          <a:xfrm>
            <a:off x="5257800" y="3886200"/>
            <a:ext cx="4114800" cy="1246495"/>
          </a:xfrm>
          <a:prstGeom prst="rect">
            <a:avLst/>
          </a:prstGeom>
          <a:noFill/>
        </p:spPr>
        <p:txBody>
          <a:bodyPr wrap="square" rtlCol="0">
            <a:spAutoFit/>
          </a:bodyPr>
          <a:lstStyle/>
          <a:p>
            <a:r>
              <a:rPr lang="en-US" sz="2500" i="1" dirty="0" smtClean="0"/>
              <a:t>*Cải tiến giống địa phương</a:t>
            </a:r>
          </a:p>
          <a:p>
            <a:r>
              <a:rPr lang="en-US" sz="2500" i="1" dirty="0" smtClean="0"/>
              <a:t>*Nuôi thích nghi</a:t>
            </a:r>
          </a:p>
          <a:p>
            <a:r>
              <a:rPr lang="en-US" sz="2500" i="1" dirty="0" smtClean="0"/>
              <a:t>*Tạo giống ưu thế lai</a:t>
            </a:r>
            <a:endParaRPr lang="en-US" sz="2500" i="1" dirty="0"/>
          </a:p>
        </p:txBody>
      </p:sp>
      <p:cxnSp>
        <p:nvCxnSpPr>
          <p:cNvPr id="18" name="Straight Arrow Connector 17"/>
          <p:cNvCxnSpPr>
            <a:stCxn id="5" idx="2"/>
          </p:cNvCxnSpPr>
          <p:nvPr/>
        </p:nvCxnSpPr>
        <p:spPr>
          <a:xfrm rot="5400000">
            <a:off x="3733800" y="1447800"/>
            <a:ext cx="9906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2"/>
            <a:endCxn id="5" idx="2"/>
          </p:cNvCxnSpPr>
          <p:nvPr/>
        </p:nvCxnSpPr>
        <p:spPr>
          <a:xfrm rot="5400000">
            <a:off x="4724400" y="14478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p:cNvCxnSpPr>
          <p:nvPr/>
        </p:nvCxnSpPr>
        <p:spPr>
          <a:xfrm rot="16200000" flipH="1">
            <a:off x="4724400" y="1447800"/>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4"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4"/>
      <p:bldP spid="12" grpId="4" animBg="1"/>
      <p:bldP spid="13"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0"/>
            <a:ext cx="1828800" cy="1096962"/>
          </a:xfrm>
        </p:spPr>
        <p:txBody>
          <a:bodyPr/>
          <a:lstStyle/>
          <a:p>
            <a:endParaRPr lang="en-US" dirty="0"/>
          </a:p>
        </p:txBody>
      </p:sp>
      <p:sp>
        <p:nvSpPr>
          <p:cNvPr id="3" name="Content Placeholder 2"/>
          <p:cNvSpPr>
            <a:spLocks noGrp="1"/>
          </p:cNvSpPr>
          <p:nvPr>
            <p:ph idx="1"/>
          </p:nvPr>
        </p:nvSpPr>
        <p:spPr>
          <a:xfrm>
            <a:off x="-4876800" y="4724400"/>
            <a:ext cx="4572000" cy="1477963"/>
          </a:xfrm>
        </p:spPr>
        <p:txBody>
          <a:bodyPr/>
          <a:lstStyle/>
          <a:p>
            <a:endParaRPr lang="en-US" dirty="0"/>
          </a:p>
        </p:txBody>
      </p:sp>
      <p:pic>
        <p:nvPicPr>
          <p:cNvPr id="4099" name="Picture 3" descr="C:\Users\Hoang Huy\Desktop\HHHH\images (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838200"/>
            <a:ext cx="4191000" cy="1096962"/>
          </a:xfrm>
        </p:spPr>
        <p:txBody>
          <a:bodyPr/>
          <a:lstStyle/>
          <a:p>
            <a:endParaRPr lang="en-US" dirty="0"/>
          </a:p>
        </p:txBody>
      </p:sp>
      <p:sp>
        <p:nvSpPr>
          <p:cNvPr id="3" name="Content Placeholder 2"/>
          <p:cNvSpPr>
            <a:spLocks noGrp="1"/>
          </p:cNvSpPr>
          <p:nvPr>
            <p:ph idx="1"/>
          </p:nvPr>
        </p:nvSpPr>
        <p:spPr>
          <a:xfrm>
            <a:off x="-2362200" y="4724400"/>
            <a:ext cx="1752600" cy="1173163"/>
          </a:xfrm>
        </p:spPr>
        <p:txBody>
          <a:bodyPr/>
          <a:lstStyle/>
          <a:p>
            <a:endParaRPr lang="en-US" dirty="0"/>
          </a:p>
        </p:txBody>
      </p:sp>
      <p:pic>
        <p:nvPicPr>
          <p:cNvPr id="2050" name="Picture 2" descr="C:\Users\Hoang Huy\Desktop\HHHH\images (2).jpg"/>
          <p:cNvPicPr>
            <a:picLocks noChangeAspect="1" noChangeArrowheads="1"/>
          </p:cNvPicPr>
          <p:nvPr/>
        </p:nvPicPr>
        <p:blipFill>
          <a:blip r:embed="rId2"/>
          <a:srcRect/>
          <a:stretch>
            <a:fillRect/>
          </a:stretch>
        </p:blipFill>
        <p:spPr bwMode="auto">
          <a:xfrm>
            <a:off x="0" y="4724400"/>
            <a:ext cx="9144000" cy="2133600"/>
          </a:xfrm>
          <a:prstGeom prst="rect">
            <a:avLst/>
          </a:prstGeom>
          <a:ln>
            <a:noFill/>
          </a:ln>
          <a:effectLst>
            <a:softEdge rad="112500"/>
          </a:effectLst>
        </p:spPr>
      </p:pic>
      <p:sp>
        <p:nvSpPr>
          <p:cNvPr id="6" name="Rounded Rectangle 5"/>
          <p:cNvSpPr/>
          <p:nvPr/>
        </p:nvSpPr>
        <p:spPr>
          <a:xfrm>
            <a:off x="2362200" y="0"/>
            <a:ext cx="4038600" cy="17526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i="1" dirty="0" smtClean="0"/>
              <a:t>PHƯƠNG PHÁP CHÍNH</a:t>
            </a:r>
            <a:endParaRPr lang="en-US" sz="4400" i="1" dirty="0"/>
          </a:p>
        </p:txBody>
      </p:sp>
      <p:sp>
        <p:nvSpPr>
          <p:cNvPr id="7" name="TextBox 6"/>
          <p:cNvSpPr txBox="1"/>
          <p:nvPr/>
        </p:nvSpPr>
        <p:spPr>
          <a:xfrm>
            <a:off x="0" y="1905000"/>
            <a:ext cx="9144000" cy="584775"/>
          </a:xfrm>
          <a:prstGeom prst="rect">
            <a:avLst/>
          </a:prstGeom>
          <a:noFill/>
        </p:spPr>
        <p:txBody>
          <a:bodyPr wrap="square" rtlCol="0">
            <a:spAutoFit/>
          </a:bodyPr>
          <a:lstStyle/>
          <a:p>
            <a:r>
              <a:rPr lang="en-US" sz="3200" b="1" i="1" dirty="0" smtClean="0">
                <a:solidFill>
                  <a:schemeClr val="accent3">
                    <a:lumMod val="75000"/>
                  </a:schemeClr>
                </a:solidFill>
                <a:latin typeface="Arial Black"/>
              </a:rPr>
              <a:t>► </a:t>
            </a:r>
            <a:r>
              <a:rPr lang="en-US" sz="3200" b="1" i="1" dirty="0" smtClean="0">
                <a:solidFill>
                  <a:schemeClr val="accent3">
                    <a:lumMod val="75000"/>
                  </a:schemeClr>
                </a:solidFill>
              </a:rPr>
              <a:t>Gây đột biến nhân tạo</a:t>
            </a:r>
            <a:endParaRPr lang="en-US" sz="3200" b="1" i="1" dirty="0">
              <a:solidFill>
                <a:schemeClr val="accent3">
                  <a:lumMod val="75000"/>
                </a:schemeClr>
              </a:solidFill>
            </a:endParaRPr>
          </a:p>
        </p:txBody>
      </p:sp>
      <p:sp>
        <p:nvSpPr>
          <p:cNvPr id="8" name="TextBox 7"/>
          <p:cNvSpPr txBox="1"/>
          <p:nvPr/>
        </p:nvSpPr>
        <p:spPr>
          <a:xfrm>
            <a:off x="0" y="2514600"/>
            <a:ext cx="9144000" cy="1077218"/>
          </a:xfrm>
          <a:prstGeom prst="rect">
            <a:avLst/>
          </a:prstGeom>
          <a:noFill/>
        </p:spPr>
        <p:txBody>
          <a:bodyPr wrap="square" rtlCol="0">
            <a:spAutoFit/>
          </a:bodyPr>
          <a:lstStyle/>
          <a:p>
            <a:r>
              <a:rPr lang="en-US" sz="3200" b="1" i="1" dirty="0" smtClean="0">
                <a:solidFill>
                  <a:schemeClr val="accent3">
                    <a:lumMod val="50000"/>
                  </a:schemeClr>
                </a:solidFill>
                <a:latin typeface="Arial Black"/>
              </a:rPr>
              <a:t>► </a:t>
            </a:r>
            <a:r>
              <a:rPr lang="en-US" sz="3200" b="1" i="1" dirty="0" smtClean="0">
                <a:solidFill>
                  <a:schemeClr val="accent3">
                    <a:lumMod val="50000"/>
                  </a:schemeClr>
                </a:solidFill>
              </a:rPr>
              <a:t>Lai hữu tính để tạo biến dị tổ hợp hoặc chọn lọc cá thể từ các giống hiện có</a:t>
            </a:r>
            <a:endParaRPr lang="en-US" sz="3200" b="1" i="1" dirty="0">
              <a:solidFill>
                <a:schemeClr val="accent3">
                  <a:lumMod val="50000"/>
                </a:schemeClr>
              </a:solidFill>
            </a:endParaRPr>
          </a:p>
        </p:txBody>
      </p:sp>
      <p:sp>
        <p:nvSpPr>
          <p:cNvPr id="9" name="TextBox 8"/>
          <p:cNvSpPr txBox="1"/>
          <p:nvPr/>
        </p:nvSpPr>
        <p:spPr>
          <a:xfrm>
            <a:off x="0" y="3581400"/>
            <a:ext cx="9144000" cy="584775"/>
          </a:xfrm>
          <a:prstGeom prst="rect">
            <a:avLst/>
          </a:prstGeom>
          <a:noFill/>
        </p:spPr>
        <p:txBody>
          <a:bodyPr wrap="square" rtlCol="0">
            <a:spAutoFit/>
          </a:bodyPr>
          <a:lstStyle/>
          <a:p>
            <a:r>
              <a:rPr lang="en-US" sz="3200" b="1" i="1" dirty="0" smtClean="0">
                <a:solidFill>
                  <a:srgbClr val="7030A0"/>
                </a:solidFill>
                <a:latin typeface="Arial Black"/>
              </a:rPr>
              <a:t>► </a:t>
            </a:r>
            <a:r>
              <a:rPr lang="en-US" sz="3200" b="1" i="1" dirty="0" smtClean="0">
                <a:solidFill>
                  <a:srgbClr val="7030A0"/>
                </a:solidFill>
              </a:rPr>
              <a:t>Tạo giống ưu thế lai (ở F1)</a:t>
            </a:r>
            <a:endParaRPr lang="en-US" sz="3200" b="1" i="1" dirty="0">
              <a:solidFill>
                <a:srgbClr val="7030A0"/>
              </a:solidFill>
            </a:endParaRPr>
          </a:p>
        </p:txBody>
      </p:sp>
      <p:sp>
        <p:nvSpPr>
          <p:cNvPr id="10" name="TextBox 9"/>
          <p:cNvSpPr txBox="1"/>
          <p:nvPr/>
        </p:nvSpPr>
        <p:spPr>
          <a:xfrm>
            <a:off x="0" y="4191000"/>
            <a:ext cx="9144000" cy="584775"/>
          </a:xfrm>
          <a:prstGeom prst="rect">
            <a:avLst/>
          </a:prstGeom>
          <a:noFill/>
        </p:spPr>
        <p:txBody>
          <a:bodyPr wrap="square" rtlCol="0">
            <a:spAutoFit/>
          </a:bodyPr>
          <a:lstStyle/>
          <a:p>
            <a:r>
              <a:rPr lang="en-US" sz="3200" b="1" i="1" dirty="0" smtClean="0">
                <a:solidFill>
                  <a:srgbClr val="C00000"/>
                </a:solidFill>
                <a:latin typeface="Arial Black"/>
              </a:rPr>
              <a:t>► </a:t>
            </a:r>
            <a:r>
              <a:rPr lang="en-US" sz="3200" b="1" i="1" dirty="0" smtClean="0">
                <a:solidFill>
                  <a:srgbClr val="C00000"/>
                </a:solidFill>
              </a:rPr>
              <a:t>Tạo giống đa bội thể</a:t>
            </a:r>
            <a:endParaRPr lang="en-US" sz="3200" b="1" i="1"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914400" cy="1096962"/>
          </a:xfrm>
        </p:spPr>
        <p:txBody>
          <a:bodyPr/>
          <a:lstStyle/>
          <a:p>
            <a:endParaRPr lang="en-US" dirty="0"/>
          </a:p>
        </p:txBody>
      </p:sp>
      <p:sp>
        <p:nvSpPr>
          <p:cNvPr id="3" name="Content Placeholder 2"/>
          <p:cNvSpPr>
            <a:spLocks noGrp="1"/>
          </p:cNvSpPr>
          <p:nvPr>
            <p:ph idx="1"/>
          </p:nvPr>
        </p:nvSpPr>
        <p:spPr>
          <a:xfrm>
            <a:off x="-2209800" y="5181600"/>
            <a:ext cx="685800" cy="563563"/>
          </a:xfrm>
        </p:spPr>
        <p:txBody>
          <a:bodyPr>
            <a:normAutofit lnSpcReduction="10000"/>
          </a:bodyPr>
          <a:lstStyle/>
          <a:p>
            <a:endParaRPr lang="en-US" dirty="0"/>
          </a:p>
        </p:txBody>
      </p:sp>
      <p:sp>
        <p:nvSpPr>
          <p:cNvPr id="4" name="Rectangle 3"/>
          <p:cNvSpPr/>
          <p:nvPr/>
        </p:nvSpPr>
        <p:spPr>
          <a:xfrm>
            <a:off x="228600" y="228600"/>
            <a:ext cx="7010400" cy="769441"/>
          </a:xfrm>
          <a:prstGeom prst="rect">
            <a:avLst/>
          </a:prstGeom>
        </p:spPr>
        <p:txBody>
          <a:bodyPr wrap="square">
            <a:spAutoFit/>
          </a:bodyPr>
          <a:lstStyle/>
          <a:p>
            <a:r>
              <a:rPr lang="en-US" sz="4400" b="1" i="1" dirty="0" smtClean="0">
                <a:solidFill>
                  <a:schemeClr val="accent3">
                    <a:lumMod val="75000"/>
                  </a:schemeClr>
                </a:solidFill>
                <a:latin typeface="Arial Black"/>
              </a:rPr>
              <a:t>► </a:t>
            </a:r>
            <a:r>
              <a:rPr lang="en-US" sz="4400" b="1" i="1" dirty="0" smtClean="0">
                <a:solidFill>
                  <a:schemeClr val="accent3">
                    <a:lumMod val="75000"/>
                  </a:schemeClr>
                </a:solidFill>
              </a:rPr>
              <a:t>Gây đột biến nhân tạo</a:t>
            </a:r>
            <a:endParaRPr lang="en-US" sz="4400" b="1" i="1" dirty="0">
              <a:solidFill>
                <a:schemeClr val="accent3">
                  <a:lumMod val="75000"/>
                </a:schemeClr>
              </a:solidFill>
            </a:endParaRPr>
          </a:p>
        </p:txBody>
      </p:sp>
      <p:pic>
        <p:nvPicPr>
          <p:cNvPr id="4100" name="Picture 4" descr="C:\Users\Hoang Huy\Desktop\HHHH\Untitled_593.png"/>
          <p:cNvPicPr>
            <a:picLocks noChangeAspect="1" noChangeArrowheads="1"/>
          </p:cNvPicPr>
          <p:nvPr/>
        </p:nvPicPr>
        <p:blipFill>
          <a:blip r:embed="rId2"/>
          <a:srcRect/>
          <a:stretch>
            <a:fillRect/>
          </a:stretch>
        </p:blipFill>
        <p:spPr bwMode="auto">
          <a:xfrm>
            <a:off x="0" y="1905000"/>
            <a:ext cx="9144000" cy="4419600"/>
          </a:xfrm>
          <a:prstGeom prst="rect">
            <a:avLst/>
          </a:prstGeom>
          <a:noFill/>
        </p:spPr>
      </p:pic>
      <p:sp>
        <p:nvSpPr>
          <p:cNvPr id="10" name="TextBox 9"/>
          <p:cNvSpPr txBox="1"/>
          <p:nvPr/>
        </p:nvSpPr>
        <p:spPr>
          <a:xfrm>
            <a:off x="609600" y="1143000"/>
            <a:ext cx="7696200" cy="830997"/>
          </a:xfrm>
          <a:prstGeom prst="rect">
            <a:avLst/>
          </a:prstGeom>
          <a:noFill/>
        </p:spPr>
        <p:txBody>
          <a:bodyPr wrap="square" rtlCol="0">
            <a:spAutoFit/>
          </a:bodyPr>
          <a:lstStyle/>
          <a:p>
            <a:pPr algn="ctr"/>
            <a:r>
              <a:rPr lang="en-US" sz="4800" b="1" i="1" dirty="0" smtClean="0">
                <a:solidFill>
                  <a:srgbClr val="92D050"/>
                </a:solidFill>
              </a:rPr>
              <a:t>LÚA ( DT10, DT33, KML39…) </a:t>
            </a:r>
            <a:endParaRPr lang="en-US" sz="4800" b="1" i="1" dirty="0">
              <a:solidFill>
                <a:srgbClr val="92D050"/>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971800"/>
            <a:ext cx="1371600" cy="868362"/>
          </a:xfrm>
        </p:spPr>
        <p:txBody>
          <a:bodyPr/>
          <a:lstStyle/>
          <a:p>
            <a:endParaRPr lang="en-US" dirty="0"/>
          </a:p>
        </p:txBody>
      </p:sp>
      <p:sp>
        <p:nvSpPr>
          <p:cNvPr id="3" name="Content Placeholder 2"/>
          <p:cNvSpPr>
            <a:spLocks noGrp="1"/>
          </p:cNvSpPr>
          <p:nvPr>
            <p:ph idx="1"/>
          </p:nvPr>
        </p:nvSpPr>
        <p:spPr>
          <a:xfrm>
            <a:off x="-3352800" y="1219200"/>
            <a:ext cx="1905000" cy="1173163"/>
          </a:xfrm>
        </p:spPr>
        <p:txBody>
          <a:bodyPr/>
          <a:lstStyle/>
          <a:p>
            <a:endParaRPr lang="en-US" dirty="0"/>
          </a:p>
        </p:txBody>
      </p:sp>
      <p:pic>
        <p:nvPicPr>
          <p:cNvPr id="5122" name="Picture 2" descr="C:\Users\Hoang Huy\Desktop\HHHH\gao2_ZSJA.jpg"/>
          <p:cNvPicPr>
            <a:picLocks noChangeAspect="1" noChangeArrowheads="1"/>
          </p:cNvPicPr>
          <p:nvPr/>
        </p:nvPicPr>
        <p:blipFill>
          <a:blip r:embed="rId2"/>
          <a:srcRect/>
          <a:stretch>
            <a:fillRect/>
          </a:stretch>
        </p:blipFill>
        <p:spPr bwMode="auto">
          <a:xfrm>
            <a:off x="0" y="0"/>
            <a:ext cx="9144000" cy="3429000"/>
          </a:xfrm>
          <a:prstGeom prst="rect">
            <a:avLst/>
          </a:prstGeom>
          <a:noFill/>
        </p:spPr>
      </p:pic>
      <p:pic>
        <p:nvPicPr>
          <p:cNvPr id="5123" name="Picture 3" descr="C:\Users\Hoang Huy\Desktop\HHHH\images (4).jpg"/>
          <p:cNvPicPr>
            <a:picLocks noChangeAspect="1" noChangeArrowheads="1"/>
          </p:cNvPicPr>
          <p:nvPr/>
        </p:nvPicPr>
        <p:blipFill>
          <a:blip r:embed="rId3"/>
          <a:srcRect/>
          <a:stretch>
            <a:fillRect/>
          </a:stretch>
        </p:blipFill>
        <p:spPr bwMode="auto">
          <a:xfrm>
            <a:off x="304800" y="3962400"/>
            <a:ext cx="3911600" cy="2590800"/>
          </a:xfrm>
          <a:prstGeom prst="rect">
            <a:avLst/>
          </a:prstGeom>
          <a:noFill/>
        </p:spPr>
      </p:pic>
      <p:pic>
        <p:nvPicPr>
          <p:cNvPr id="5124" name="Picture 4" descr="C:\Users\Hoang Huy\Desktop\HHHH\images (5).jpg"/>
          <p:cNvPicPr>
            <a:picLocks noChangeAspect="1" noChangeArrowheads="1"/>
          </p:cNvPicPr>
          <p:nvPr/>
        </p:nvPicPr>
        <p:blipFill>
          <a:blip r:embed="rId4"/>
          <a:srcRect/>
          <a:stretch>
            <a:fillRect/>
          </a:stretch>
        </p:blipFill>
        <p:spPr bwMode="auto">
          <a:xfrm>
            <a:off x="4648200" y="4038600"/>
            <a:ext cx="3810000" cy="2438400"/>
          </a:xfrm>
          <a:prstGeom prst="rect">
            <a:avLst/>
          </a:prstGeom>
          <a:noFill/>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143000"/>
            <a:ext cx="1371600" cy="1020762"/>
          </a:xfrm>
        </p:spPr>
        <p:txBody>
          <a:bodyPr/>
          <a:lstStyle/>
          <a:p>
            <a:endParaRPr lang="en-US" dirty="0"/>
          </a:p>
        </p:txBody>
      </p:sp>
      <p:sp>
        <p:nvSpPr>
          <p:cNvPr id="3" name="Content Placeholder 2"/>
          <p:cNvSpPr>
            <a:spLocks noGrp="1"/>
          </p:cNvSpPr>
          <p:nvPr>
            <p:ph idx="1"/>
          </p:nvPr>
        </p:nvSpPr>
        <p:spPr>
          <a:xfrm>
            <a:off x="-3276600" y="5638800"/>
            <a:ext cx="1752600" cy="411163"/>
          </a:xfrm>
        </p:spPr>
        <p:txBody>
          <a:bodyPr>
            <a:normAutofit fontScale="77500" lnSpcReduction="20000"/>
          </a:bodyPr>
          <a:lstStyle/>
          <a:p>
            <a:endParaRPr lang="en-US" dirty="0"/>
          </a:p>
        </p:txBody>
      </p:sp>
      <p:sp>
        <p:nvSpPr>
          <p:cNvPr id="5" name="Rectangle 4"/>
          <p:cNvSpPr/>
          <p:nvPr/>
        </p:nvSpPr>
        <p:spPr>
          <a:xfrm>
            <a:off x="152400" y="228600"/>
            <a:ext cx="6168484" cy="769441"/>
          </a:xfrm>
          <a:prstGeom prst="rect">
            <a:avLst/>
          </a:prstGeom>
        </p:spPr>
        <p:txBody>
          <a:bodyPr wrap="none">
            <a:spAutoFit/>
          </a:bodyPr>
          <a:lstStyle/>
          <a:p>
            <a:r>
              <a:rPr lang="en-US" sz="4400" b="1" i="1" dirty="0" smtClean="0">
                <a:solidFill>
                  <a:schemeClr val="accent3">
                    <a:lumMod val="75000"/>
                  </a:schemeClr>
                </a:solidFill>
                <a:latin typeface="Arial Black"/>
              </a:rPr>
              <a:t>► </a:t>
            </a:r>
            <a:r>
              <a:rPr lang="en-US" sz="4400" b="1" i="1" dirty="0" smtClean="0">
                <a:solidFill>
                  <a:schemeClr val="accent3">
                    <a:lumMod val="75000"/>
                  </a:schemeClr>
                </a:solidFill>
              </a:rPr>
              <a:t>Gây đột biến nhân tạo</a:t>
            </a:r>
            <a:endParaRPr lang="en-US" sz="4400" b="1" i="1" dirty="0">
              <a:solidFill>
                <a:schemeClr val="accent3">
                  <a:lumMod val="75000"/>
                </a:schemeClr>
              </a:solidFill>
            </a:endParaRPr>
          </a:p>
        </p:txBody>
      </p:sp>
      <p:pic>
        <p:nvPicPr>
          <p:cNvPr id="6146" name="Picture 2" descr="C:\Users\Hoang Huy\Desktop\HHHH\New Picture (79)(5).png"/>
          <p:cNvPicPr>
            <a:picLocks noChangeAspect="1" noChangeArrowheads="1"/>
          </p:cNvPicPr>
          <p:nvPr/>
        </p:nvPicPr>
        <p:blipFill>
          <a:blip r:embed="rId2"/>
          <a:srcRect/>
          <a:stretch>
            <a:fillRect/>
          </a:stretch>
        </p:blipFill>
        <p:spPr bwMode="auto">
          <a:xfrm>
            <a:off x="304800" y="2057400"/>
            <a:ext cx="4191000" cy="2819400"/>
          </a:xfrm>
          <a:prstGeom prst="rect">
            <a:avLst/>
          </a:prstGeom>
          <a:noFill/>
        </p:spPr>
      </p:pic>
      <p:pic>
        <p:nvPicPr>
          <p:cNvPr id="6147" name="Picture 3" descr="C:\Users\Hoang Huy\Desktop\HHHH\images (8).jpg"/>
          <p:cNvPicPr>
            <a:picLocks noChangeAspect="1" noChangeArrowheads="1"/>
          </p:cNvPicPr>
          <p:nvPr/>
        </p:nvPicPr>
        <p:blipFill>
          <a:blip r:embed="rId3"/>
          <a:srcRect/>
          <a:stretch>
            <a:fillRect/>
          </a:stretch>
        </p:blipFill>
        <p:spPr bwMode="auto">
          <a:xfrm>
            <a:off x="4724400" y="1981200"/>
            <a:ext cx="4191000" cy="1981200"/>
          </a:xfrm>
          <a:prstGeom prst="rect">
            <a:avLst/>
          </a:prstGeom>
          <a:noFill/>
        </p:spPr>
      </p:pic>
      <p:pic>
        <p:nvPicPr>
          <p:cNvPr id="6148" name="Picture 4" descr="C:\Users\Hoang Huy\Desktop\HHHH\images (7).jpg"/>
          <p:cNvPicPr>
            <a:picLocks noChangeAspect="1" noChangeArrowheads="1"/>
          </p:cNvPicPr>
          <p:nvPr/>
        </p:nvPicPr>
        <p:blipFill>
          <a:blip r:embed="rId4"/>
          <a:srcRect/>
          <a:stretch>
            <a:fillRect/>
          </a:stretch>
        </p:blipFill>
        <p:spPr bwMode="auto">
          <a:xfrm>
            <a:off x="4648200" y="4191000"/>
            <a:ext cx="4191000" cy="2286000"/>
          </a:xfrm>
          <a:prstGeom prst="rect">
            <a:avLst/>
          </a:prstGeom>
          <a:noFill/>
        </p:spPr>
      </p:pic>
      <p:sp>
        <p:nvSpPr>
          <p:cNvPr id="9" name="TextBox 8"/>
          <p:cNvSpPr txBox="1"/>
          <p:nvPr/>
        </p:nvSpPr>
        <p:spPr>
          <a:xfrm>
            <a:off x="1447800" y="1066800"/>
            <a:ext cx="5943600" cy="830997"/>
          </a:xfrm>
          <a:prstGeom prst="rect">
            <a:avLst/>
          </a:prstGeom>
          <a:noFill/>
        </p:spPr>
        <p:txBody>
          <a:bodyPr wrap="square" rtlCol="0">
            <a:spAutoFit/>
          </a:bodyPr>
          <a:lstStyle/>
          <a:p>
            <a:r>
              <a:rPr lang="en-US" sz="4800" b="1" i="1" dirty="0" smtClean="0">
                <a:solidFill>
                  <a:srgbClr val="FFC000"/>
                </a:solidFill>
              </a:rPr>
              <a:t>ĐẬU TƯƠNG ( DT55)</a:t>
            </a:r>
            <a:endParaRPr lang="en-US" sz="4800" b="1" i="1" dirty="0">
              <a:solidFill>
                <a:srgbClr val="FFC000"/>
              </a:solidFill>
            </a:endParaRPr>
          </a:p>
        </p:txBody>
      </p:sp>
      <p:sp>
        <p:nvSpPr>
          <p:cNvPr id="10" name="TextBox 9"/>
          <p:cNvSpPr txBox="1"/>
          <p:nvPr/>
        </p:nvSpPr>
        <p:spPr>
          <a:xfrm>
            <a:off x="457200" y="5029200"/>
            <a:ext cx="4191000" cy="1569660"/>
          </a:xfrm>
          <a:prstGeom prst="rect">
            <a:avLst/>
          </a:prstGeom>
          <a:noFill/>
        </p:spPr>
        <p:txBody>
          <a:bodyPr wrap="square" rtlCol="0">
            <a:spAutoFit/>
          </a:bodyPr>
          <a:lstStyle/>
          <a:p>
            <a:pPr algn="ctr"/>
            <a:r>
              <a:rPr lang="en-US" sz="3200" i="1" dirty="0" smtClean="0"/>
              <a:t>Chống đổ và chịu rét khá tốt , hạt to, màu vàng.</a:t>
            </a:r>
            <a:endParaRPr lang="en-US" sz="3200" i="1" dirty="0"/>
          </a:p>
        </p:txBody>
      </p:sp>
      <p:sp>
        <p:nvSpPr>
          <p:cNvPr id="11" name="Right Arrow 10"/>
          <p:cNvSpPr/>
          <p:nvPr/>
        </p:nvSpPr>
        <p:spPr>
          <a:xfrm>
            <a:off x="228600" y="5105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457200" cy="944562"/>
          </a:xfrm>
        </p:spPr>
        <p:txBody>
          <a:bodyPr/>
          <a:lstStyle/>
          <a:p>
            <a:endParaRPr lang="en-US" dirty="0"/>
          </a:p>
        </p:txBody>
      </p:sp>
      <p:sp>
        <p:nvSpPr>
          <p:cNvPr id="3" name="Content Placeholder 2"/>
          <p:cNvSpPr>
            <a:spLocks noGrp="1"/>
          </p:cNvSpPr>
          <p:nvPr>
            <p:ph idx="1"/>
          </p:nvPr>
        </p:nvSpPr>
        <p:spPr>
          <a:xfrm>
            <a:off x="-2819400" y="5562600"/>
            <a:ext cx="1524000" cy="487363"/>
          </a:xfrm>
        </p:spPr>
        <p:txBody>
          <a:bodyPr>
            <a:normAutofit fontScale="92500" lnSpcReduction="20000"/>
          </a:bodyPr>
          <a:lstStyle/>
          <a:p>
            <a:endParaRPr lang="en-US" dirty="0"/>
          </a:p>
        </p:txBody>
      </p:sp>
      <p:sp>
        <p:nvSpPr>
          <p:cNvPr id="4" name="Rectangle 3"/>
          <p:cNvSpPr/>
          <p:nvPr/>
        </p:nvSpPr>
        <p:spPr>
          <a:xfrm>
            <a:off x="228600" y="228600"/>
            <a:ext cx="6168484" cy="769441"/>
          </a:xfrm>
          <a:prstGeom prst="rect">
            <a:avLst/>
          </a:prstGeom>
        </p:spPr>
        <p:txBody>
          <a:bodyPr wrap="none">
            <a:spAutoFit/>
          </a:bodyPr>
          <a:lstStyle/>
          <a:p>
            <a:r>
              <a:rPr lang="en-US" sz="4400" b="1" i="1" dirty="0" smtClean="0">
                <a:solidFill>
                  <a:schemeClr val="accent3">
                    <a:lumMod val="75000"/>
                  </a:schemeClr>
                </a:solidFill>
                <a:latin typeface="Arial Black"/>
              </a:rPr>
              <a:t>► </a:t>
            </a:r>
            <a:r>
              <a:rPr lang="en-US" sz="4400" b="1" i="1" dirty="0" smtClean="0">
                <a:solidFill>
                  <a:schemeClr val="accent3">
                    <a:lumMod val="75000"/>
                  </a:schemeClr>
                </a:solidFill>
              </a:rPr>
              <a:t>Gây đột biến nhân tạo</a:t>
            </a:r>
            <a:endParaRPr lang="en-US" sz="4400" b="1" i="1" dirty="0">
              <a:solidFill>
                <a:schemeClr val="accent3">
                  <a:lumMod val="75000"/>
                </a:schemeClr>
              </a:solidFill>
            </a:endParaRPr>
          </a:p>
        </p:txBody>
      </p:sp>
      <p:pic>
        <p:nvPicPr>
          <p:cNvPr id="7170" name="Picture 2" descr="C:\Users\Hoang Huy\Desktop\HHHH\ky-thuat-trong-tham-canh-cay-lac.jpg"/>
          <p:cNvPicPr>
            <a:picLocks noChangeAspect="1" noChangeArrowheads="1"/>
          </p:cNvPicPr>
          <p:nvPr/>
        </p:nvPicPr>
        <p:blipFill>
          <a:blip r:embed="rId2"/>
          <a:srcRect/>
          <a:stretch>
            <a:fillRect/>
          </a:stretch>
        </p:blipFill>
        <p:spPr bwMode="auto">
          <a:xfrm>
            <a:off x="4953000" y="1905000"/>
            <a:ext cx="3962400" cy="2133600"/>
          </a:xfrm>
          <a:prstGeom prst="rect">
            <a:avLst/>
          </a:prstGeom>
          <a:noFill/>
        </p:spPr>
      </p:pic>
      <p:sp>
        <p:nvSpPr>
          <p:cNvPr id="6" name="TextBox 5"/>
          <p:cNvSpPr txBox="1"/>
          <p:nvPr/>
        </p:nvSpPr>
        <p:spPr>
          <a:xfrm>
            <a:off x="2971800" y="914400"/>
            <a:ext cx="2971800" cy="830997"/>
          </a:xfrm>
          <a:prstGeom prst="rect">
            <a:avLst/>
          </a:prstGeom>
          <a:noFill/>
        </p:spPr>
        <p:txBody>
          <a:bodyPr wrap="square" rtlCol="0">
            <a:spAutoFit/>
          </a:bodyPr>
          <a:lstStyle/>
          <a:p>
            <a:r>
              <a:rPr lang="en-US" sz="4800" b="1" i="1" dirty="0" smtClean="0">
                <a:solidFill>
                  <a:schemeClr val="accent3">
                    <a:lumMod val="50000"/>
                  </a:schemeClr>
                </a:solidFill>
              </a:rPr>
              <a:t>LẠC (V79)</a:t>
            </a:r>
            <a:endParaRPr lang="en-US" sz="4800" b="1" i="1" dirty="0">
              <a:solidFill>
                <a:schemeClr val="accent3">
                  <a:lumMod val="50000"/>
                </a:schemeClr>
              </a:solidFill>
            </a:endParaRPr>
          </a:p>
        </p:txBody>
      </p:sp>
      <p:pic>
        <p:nvPicPr>
          <p:cNvPr id="7171" name="Picture 3" descr="C:\Users\Hoang Huy\Desktop\HHHH\ky-thuat-trong-va-cham-soc-lac.jpg"/>
          <p:cNvPicPr>
            <a:picLocks noChangeAspect="1" noChangeArrowheads="1"/>
          </p:cNvPicPr>
          <p:nvPr/>
        </p:nvPicPr>
        <p:blipFill>
          <a:blip r:embed="rId3"/>
          <a:srcRect/>
          <a:stretch>
            <a:fillRect/>
          </a:stretch>
        </p:blipFill>
        <p:spPr bwMode="auto">
          <a:xfrm>
            <a:off x="304800" y="1676400"/>
            <a:ext cx="4038600" cy="2514600"/>
          </a:xfrm>
          <a:prstGeom prst="rect">
            <a:avLst/>
          </a:prstGeom>
          <a:noFill/>
        </p:spPr>
      </p:pic>
      <p:pic>
        <p:nvPicPr>
          <p:cNvPr id="7172" name="Picture 4" descr="C:\Users\Hoang Huy\Desktop\HHHH\images (9).jpg"/>
          <p:cNvPicPr>
            <a:picLocks noChangeAspect="1" noChangeArrowheads="1"/>
          </p:cNvPicPr>
          <p:nvPr/>
        </p:nvPicPr>
        <p:blipFill>
          <a:blip r:embed="rId4"/>
          <a:srcRect/>
          <a:stretch>
            <a:fillRect/>
          </a:stretch>
        </p:blipFill>
        <p:spPr bwMode="auto">
          <a:xfrm>
            <a:off x="4953000" y="4267200"/>
            <a:ext cx="3962400" cy="2133600"/>
          </a:xfrm>
          <a:prstGeom prst="rect">
            <a:avLst/>
          </a:prstGeom>
          <a:noFill/>
        </p:spPr>
      </p:pic>
      <p:sp>
        <p:nvSpPr>
          <p:cNvPr id="9" name="TextBox 8"/>
          <p:cNvSpPr txBox="1"/>
          <p:nvPr/>
        </p:nvSpPr>
        <p:spPr>
          <a:xfrm>
            <a:off x="609600" y="4267200"/>
            <a:ext cx="4191000" cy="2246769"/>
          </a:xfrm>
          <a:prstGeom prst="rect">
            <a:avLst/>
          </a:prstGeom>
          <a:noFill/>
        </p:spPr>
        <p:txBody>
          <a:bodyPr wrap="square" rtlCol="0">
            <a:spAutoFit/>
          </a:bodyPr>
          <a:lstStyle/>
          <a:p>
            <a:pPr algn="ctr"/>
            <a:r>
              <a:rPr lang="en-US" sz="2800" i="1" dirty="0" smtClean="0"/>
              <a:t>Sinh trưởng khỏe, hạt to trung bình và đều, vỏ quả dễ bóc, hàm lượng protein cao (24%), tỉ lệ dầu đạt 24%</a:t>
            </a:r>
            <a:endParaRPr lang="en-US" sz="2800" i="1" dirty="0"/>
          </a:p>
        </p:txBody>
      </p:sp>
      <p:sp>
        <p:nvSpPr>
          <p:cNvPr id="10" name="Right Arrow 9"/>
          <p:cNvSpPr/>
          <p:nvPr/>
        </p:nvSpPr>
        <p:spPr>
          <a:xfrm>
            <a:off x="152400" y="4343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533400"/>
            <a:ext cx="6172200" cy="838200"/>
          </a:xfrm>
        </p:spPr>
        <p:txBody>
          <a:bodyPr>
            <a:noAutofit/>
          </a:bodyPr>
          <a:lstStyle/>
          <a:p>
            <a:r>
              <a:rPr lang="en-US" b="1" i="1" dirty="0">
                <a:solidFill>
                  <a:schemeClr val="accent3">
                    <a:lumMod val="75000"/>
                  </a:schemeClr>
                </a:solidFill>
              </a:rPr>
              <a:t/>
            </a:r>
            <a:br>
              <a:rPr lang="en-US" b="1" i="1" dirty="0">
                <a:solidFill>
                  <a:schemeClr val="accent3">
                    <a:lumMod val="75000"/>
                  </a:schemeClr>
                </a:solidFill>
              </a:rPr>
            </a:br>
            <a:endParaRPr lang="en-US" dirty="0"/>
          </a:p>
        </p:txBody>
      </p:sp>
      <p:sp>
        <p:nvSpPr>
          <p:cNvPr id="3" name="Content Placeholder 2"/>
          <p:cNvSpPr>
            <a:spLocks noGrp="1"/>
          </p:cNvSpPr>
          <p:nvPr>
            <p:ph idx="1"/>
          </p:nvPr>
        </p:nvSpPr>
        <p:spPr>
          <a:xfrm>
            <a:off x="-3200400" y="5486400"/>
            <a:ext cx="1828800" cy="45719"/>
          </a:xfrm>
        </p:spPr>
        <p:txBody>
          <a:bodyPr>
            <a:normAutofit fontScale="25000" lnSpcReduction="20000"/>
          </a:bodyPr>
          <a:lstStyle/>
          <a:p>
            <a:endParaRPr lang="en-US" dirty="0"/>
          </a:p>
        </p:txBody>
      </p:sp>
      <p:sp>
        <p:nvSpPr>
          <p:cNvPr id="4" name="TextBox 3"/>
          <p:cNvSpPr txBox="1"/>
          <p:nvPr/>
        </p:nvSpPr>
        <p:spPr>
          <a:xfrm>
            <a:off x="4876800" y="2819400"/>
            <a:ext cx="3657600" cy="1569660"/>
          </a:xfrm>
          <a:prstGeom prst="rect">
            <a:avLst/>
          </a:prstGeom>
          <a:noFill/>
        </p:spPr>
        <p:txBody>
          <a:bodyPr wrap="square" rtlCol="0">
            <a:spAutoFit/>
          </a:bodyPr>
          <a:lstStyle/>
          <a:p>
            <a:pPr algn="ctr"/>
            <a:r>
              <a:rPr lang="en-US" sz="4800" b="1" i="1" dirty="0" smtClean="0">
                <a:solidFill>
                  <a:srgbClr val="FF0000"/>
                </a:solidFill>
              </a:rPr>
              <a:t>CÀ CHUA HỒNG LAN</a:t>
            </a:r>
            <a:endParaRPr lang="en-US" sz="4800" b="1" i="1" dirty="0">
              <a:solidFill>
                <a:srgbClr val="FF0000"/>
              </a:solidFill>
            </a:endParaRPr>
          </a:p>
        </p:txBody>
      </p:sp>
      <p:pic>
        <p:nvPicPr>
          <p:cNvPr id="8194" name="Picture 2" descr="C:\Users\Hoang Huy\Desktop\HHHH\565edccdb852c.jpg"/>
          <p:cNvPicPr>
            <a:picLocks noChangeAspect="1" noChangeArrowheads="1"/>
          </p:cNvPicPr>
          <p:nvPr/>
        </p:nvPicPr>
        <p:blipFill>
          <a:blip r:embed="rId2"/>
          <a:srcRect/>
          <a:stretch>
            <a:fillRect/>
          </a:stretch>
        </p:blipFill>
        <p:spPr bwMode="auto">
          <a:xfrm>
            <a:off x="228600" y="1143000"/>
            <a:ext cx="4343400" cy="5486400"/>
          </a:xfrm>
          <a:prstGeom prst="rect">
            <a:avLst/>
          </a:prstGeom>
          <a:noFill/>
        </p:spPr>
      </p:pic>
      <p:sp>
        <p:nvSpPr>
          <p:cNvPr id="6" name="Rectangle 5"/>
          <p:cNvSpPr/>
          <p:nvPr/>
        </p:nvSpPr>
        <p:spPr>
          <a:xfrm>
            <a:off x="228600" y="152400"/>
            <a:ext cx="6168484" cy="769441"/>
          </a:xfrm>
          <a:prstGeom prst="rect">
            <a:avLst/>
          </a:prstGeom>
        </p:spPr>
        <p:txBody>
          <a:bodyPr wrap="none">
            <a:spAutoFit/>
          </a:bodyPr>
          <a:lstStyle/>
          <a:p>
            <a:r>
              <a:rPr lang="en-US" sz="4400" b="1" i="1" dirty="0" smtClean="0">
                <a:solidFill>
                  <a:schemeClr val="accent3">
                    <a:lumMod val="75000"/>
                  </a:schemeClr>
                </a:solidFill>
                <a:latin typeface="Arial Black"/>
              </a:rPr>
              <a:t>► </a:t>
            </a:r>
            <a:r>
              <a:rPr lang="en-US" sz="4400" b="1" i="1" dirty="0" smtClean="0">
                <a:solidFill>
                  <a:schemeClr val="accent3">
                    <a:lumMod val="75000"/>
                  </a:schemeClr>
                </a:solidFill>
              </a:rPr>
              <a:t>Gây đột biến nhân tạo</a:t>
            </a:r>
            <a:endParaRPr lang="en-US" sz="4400" b="1" i="1" dirty="0">
              <a:solidFill>
                <a:schemeClr val="accent3">
                  <a:lumMod val="75000"/>
                </a:schemeClr>
              </a:solidFill>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990600" cy="1173162"/>
          </a:xfrm>
        </p:spPr>
        <p:txBody>
          <a:bodyPr/>
          <a:lstStyle/>
          <a:p>
            <a:endParaRPr lang="en-US" dirty="0"/>
          </a:p>
        </p:txBody>
      </p:sp>
      <p:sp>
        <p:nvSpPr>
          <p:cNvPr id="3" name="Content Placeholder 2"/>
          <p:cNvSpPr>
            <a:spLocks noGrp="1"/>
          </p:cNvSpPr>
          <p:nvPr>
            <p:ph idx="1"/>
          </p:nvPr>
        </p:nvSpPr>
        <p:spPr>
          <a:xfrm>
            <a:off x="-1828800" y="5105400"/>
            <a:ext cx="1066800" cy="868363"/>
          </a:xfrm>
        </p:spPr>
        <p:txBody>
          <a:bodyPr/>
          <a:lstStyle/>
          <a:p>
            <a:endParaRPr lang="en-US" dirty="0"/>
          </a:p>
        </p:txBody>
      </p:sp>
      <p:sp>
        <p:nvSpPr>
          <p:cNvPr id="4" name="Rectangle 3"/>
          <p:cNvSpPr/>
          <p:nvPr/>
        </p:nvSpPr>
        <p:spPr>
          <a:xfrm>
            <a:off x="304800" y="304800"/>
            <a:ext cx="6168484" cy="769441"/>
          </a:xfrm>
          <a:prstGeom prst="rect">
            <a:avLst/>
          </a:prstGeom>
        </p:spPr>
        <p:txBody>
          <a:bodyPr wrap="none">
            <a:spAutoFit/>
          </a:bodyPr>
          <a:lstStyle/>
          <a:p>
            <a:r>
              <a:rPr lang="en-US" sz="4400" b="1" i="1" dirty="0" smtClean="0">
                <a:solidFill>
                  <a:schemeClr val="accent3">
                    <a:lumMod val="75000"/>
                  </a:schemeClr>
                </a:solidFill>
                <a:latin typeface="Arial Black"/>
              </a:rPr>
              <a:t>► </a:t>
            </a:r>
            <a:r>
              <a:rPr lang="en-US" sz="4400" b="1" i="1" dirty="0" smtClean="0">
                <a:solidFill>
                  <a:schemeClr val="accent3">
                    <a:lumMod val="75000"/>
                  </a:schemeClr>
                </a:solidFill>
              </a:rPr>
              <a:t>Gây đột biến nhân tạo</a:t>
            </a:r>
            <a:endParaRPr lang="en-US" sz="4400" b="1" i="1" dirty="0">
              <a:solidFill>
                <a:schemeClr val="accent3">
                  <a:lumMod val="75000"/>
                </a:schemeClr>
              </a:solidFill>
            </a:endParaRPr>
          </a:p>
        </p:txBody>
      </p:sp>
      <p:sp>
        <p:nvSpPr>
          <p:cNvPr id="5" name="TextBox 4"/>
          <p:cNvSpPr txBox="1"/>
          <p:nvPr/>
        </p:nvSpPr>
        <p:spPr>
          <a:xfrm>
            <a:off x="1447800" y="1066800"/>
            <a:ext cx="6324600" cy="1323439"/>
          </a:xfrm>
          <a:prstGeom prst="rect">
            <a:avLst/>
          </a:prstGeom>
          <a:noFill/>
        </p:spPr>
        <p:txBody>
          <a:bodyPr wrap="square" rtlCol="0">
            <a:spAutoFit/>
          </a:bodyPr>
          <a:lstStyle/>
          <a:p>
            <a:pPr algn="ctr"/>
            <a:r>
              <a:rPr lang="en-US" sz="4000" b="1" i="1" dirty="0" smtClean="0">
                <a:solidFill>
                  <a:schemeClr val="accent6">
                    <a:lumMod val="75000"/>
                  </a:schemeClr>
                </a:solidFill>
              </a:rPr>
              <a:t>*Phối hợp giữa lai hữu tính và xử lí đột biến </a:t>
            </a:r>
            <a:endParaRPr lang="en-US" sz="4000" b="1" i="1" dirty="0">
              <a:solidFill>
                <a:schemeClr val="accent6">
                  <a:lumMod val="75000"/>
                </a:schemeClr>
              </a:solidFill>
            </a:endParaRPr>
          </a:p>
        </p:txBody>
      </p:sp>
      <p:pic>
        <p:nvPicPr>
          <p:cNvPr id="1026" name="Picture 2" descr="C:\Users\Hoang Huy\Desktop\HHHH\2_57184.jpg"/>
          <p:cNvPicPr>
            <a:picLocks noChangeAspect="1" noChangeArrowheads="1"/>
          </p:cNvPicPr>
          <p:nvPr/>
        </p:nvPicPr>
        <p:blipFill>
          <a:blip r:embed="rId2"/>
          <a:srcRect/>
          <a:stretch>
            <a:fillRect/>
          </a:stretch>
        </p:blipFill>
        <p:spPr bwMode="auto">
          <a:xfrm>
            <a:off x="228600" y="2438400"/>
            <a:ext cx="4632325" cy="4038600"/>
          </a:xfrm>
          <a:prstGeom prst="rect">
            <a:avLst/>
          </a:prstGeom>
          <a:noFill/>
        </p:spPr>
      </p:pic>
      <p:sp>
        <p:nvSpPr>
          <p:cNvPr id="7" name="TextBox 6"/>
          <p:cNvSpPr txBox="1"/>
          <p:nvPr/>
        </p:nvSpPr>
        <p:spPr>
          <a:xfrm>
            <a:off x="5105400" y="2590800"/>
            <a:ext cx="3810000" cy="3416320"/>
          </a:xfrm>
          <a:prstGeom prst="rect">
            <a:avLst/>
          </a:prstGeom>
          <a:noFill/>
        </p:spPr>
        <p:txBody>
          <a:bodyPr wrap="square" rtlCol="0">
            <a:spAutoFit/>
          </a:bodyPr>
          <a:lstStyle/>
          <a:p>
            <a:pPr algn="ctr"/>
            <a:r>
              <a:rPr lang="en-US" sz="3600" i="1" dirty="0" smtClean="0"/>
              <a:t>VD: Giống lúa DT16 (năm 2000) được tạo ra bằng lai giữa giống DT10 với giống lúa đột biến A20 </a:t>
            </a:r>
            <a:endParaRPr lang="en-US" sz="3600" i="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486</TotalTime>
  <Words>939</Words>
  <Application>Microsoft Office PowerPoint</Application>
  <PresentationFormat>On-screen Show (4:3)</PresentationFormat>
  <Paragraphs>87</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nb1Q090   ‘ /856-*925][ 5T1312 X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Huy</dc:creator>
  <cp:lastModifiedBy>HuongTV</cp:lastModifiedBy>
  <cp:revision>52</cp:revision>
  <dcterms:created xsi:type="dcterms:W3CDTF">2018-01-13T14:14:11Z</dcterms:created>
  <dcterms:modified xsi:type="dcterms:W3CDTF">2018-01-26T03:08:47Z</dcterms:modified>
</cp:coreProperties>
</file>